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63" r:id="rId3"/>
    <p:sldId id="265" r:id="rId4"/>
    <p:sldId id="262" r:id="rId5"/>
    <p:sldId id="264" r:id="rId6"/>
    <p:sldId id="266" r:id="rId7"/>
    <p:sldId id="303" r:id="rId8"/>
    <p:sldId id="261" r:id="rId9"/>
    <p:sldId id="306" r:id="rId10"/>
    <p:sldId id="258" r:id="rId11"/>
    <p:sldId id="283" r:id="rId12"/>
    <p:sldId id="287" r:id="rId13"/>
    <p:sldId id="289" r:id="rId14"/>
    <p:sldId id="290" r:id="rId15"/>
    <p:sldId id="291" r:id="rId16"/>
    <p:sldId id="292" r:id="rId17"/>
    <p:sldId id="307" r:id="rId18"/>
    <p:sldId id="293" r:id="rId19"/>
    <p:sldId id="294" r:id="rId20"/>
    <p:sldId id="299" r:id="rId21"/>
    <p:sldId id="300" r:id="rId22"/>
    <p:sldId id="301" r:id="rId23"/>
    <p:sldId id="304"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flinkerbusch" initials="e"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9873" autoAdjust="0"/>
  </p:normalViewPr>
  <p:slideViewPr>
    <p:cSldViewPr>
      <p:cViewPr>
        <p:scale>
          <a:sx n="80" d="100"/>
          <a:sy n="80" d="100"/>
        </p:scale>
        <p:origin x="-864" y="-6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PROEKTS\CURRENT\Virtual%20water\aaa%20IOT%20conference%20Bratislava%202011%20June\Lenzen%20IOT\Virtual%20water%20%20weighted%20scarcity%20MRIO.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PROEKTS\CURRENT\Virtual%20water\aaa%20IOT%20conference%20Bratislava%202011%20June\Lenzen%20IOT\Virtual%20water%20%20weighted%20scarcity%20MRI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PROEKTS\CURRENT\Virtual%20water\aaa%20IOT%20conference%20Bratislava%202011%20June\Lenzen%20IOT\Virtual%20water%20%20weighted%20scarcity%20MRIO.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PROEKTS\CURRENT\Virtual%20water\aaa%20IOT%20conference%20Bratislava%202011%20June\Lenzen%20IOT\Virtual%20water%20%20weighted%20scarcity%20MRI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PROEKTS\CURRENT\Virtual%20water\aaa%20IOT%20conference%20Bratislava%202011%20June\Lenzen%20IOT\Virtual%20water%20%20weighted%20scarcity%20MRI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PROEKTS\CURRENT\Virtual%20water\aaa%20IOT%20conference%20Bratislava%202011%20June\Lenzen%20IOT\Virtual%20water%20%20weighted%20scarcity%20MRI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PROEKTS\CURRENT\Virtual%20water\aaa%20IOT%20conference%20Bratislava%202011%20June\Lenzen%20IOT\Virtual%20water%20%20weighted%20scarcity%20MRIO.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PROEKTS\CURRENT\Virtual%20water\aaa%20IOT%20conference%20Bratislava%202011%20June\Lenzen%20IOT\Virtual%20water%20%20weighted%20scarcity%20MRI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27932355046528284"/>
          <c:y val="2.9817163333911201E-2"/>
          <c:w val="0.6139087727670407"/>
          <c:h val="0.76745743010398126"/>
        </c:manualLayout>
      </c:layout>
      <c:barChart>
        <c:barDir val="bar"/>
        <c:grouping val="clustered"/>
        <c:ser>
          <c:idx val="0"/>
          <c:order val="0"/>
          <c:tx>
            <c:strRef>
              <c:f>Sheet1!$C$4</c:f>
              <c:strCache>
                <c:ptCount val="1"/>
                <c:pt idx="0">
                  <c:v>          Water use in GL</c:v>
                </c:pt>
              </c:strCache>
            </c:strRef>
          </c:tx>
          <c:dLbls>
            <c:txPr>
              <a:bodyPr/>
              <a:lstStyle/>
              <a:p>
                <a:pPr>
                  <a:defRPr b="1"/>
                </a:pPr>
                <a:endParaRPr lang="de-DE"/>
              </a:p>
            </c:txPr>
            <c:showVal val="1"/>
          </c:dLbls>
          <c:cat>
            <c:strRef>
              <c:f>Sheet1!$B$5:$B$14</c:f>
              <c:strCache>
                <c:ptCount val="10"/>
                <c:pt idx="0">
                  <c:v>India</c:v>
                </c:pt>
                <c:pt idx="1">
                  <c:v>China</c:v>
                </c:pt>
                <c:pt idx="2">
                  <c:v>USA</c:v>
                </c:pt>
                <c:pt idx="3">
                  <c:v>Brazil</c:v>
                </c:pt>
                <c:pt idx="4">
                  <c:v>Russia</c:v>
                </c:pt>
                <c:pt idx="5">
                  <c:v>Indonesia</c:v>
                </c:pt>
                <c:pt idx="6">
                  <c:v>Nigeria</c:v>
                </c:pt>
                <c:pt idx="7">
                  <c:v>Thailand</c:v>
                </c:pt>
                <c:pt idx="8">
                  <c:v>Pakistan</c:v>
                </c:pt>
                <c:pt idx="9">
                  <c:v>Mexico</c:v>
                </c:pt>
              </c:strCache>
            </c:strRef>
          </c:cat>
          <c:val>
            <c:numRef>
              <c:f>Sheet1!$C$5:$C$14</c:f>
              <c:numCache>
                <c:formatCode>General</c:formatCode>
                <c:ptCount val="10"/>
                <c:pt idx="0">
                  <c:v>1083</c:v>
                </c:pt>
                <c:pt idx="1">
                  <c:v>973</c:v>
                </c:pt>
                <c:pt idx="2">
                  <c:v>700</c:v>
                </c:pt>
                <c:pt idx="3">
                  <c:v>409</c:v>
                </c:pt>
                <c:pt idx="4">
                  <c:v>280</c:v>
                </c:pt>
                <c:pt idx="5">
                  <c:v>272</c:v>
                </c:pt>
                <c:pt idx="6">
                  <c:v>255</c:v>
                </c:pt>
                <c:pt idx="7">
                  <c:v>169</c:v>
                </c:pt>
                <c:pt idx="8">
                  <c:v>161</c:v>
                </c:pt>
                <c:pt idx="9">
                  <c:v>134</c:v>
                </c:pt>
              </c:numCache>
            </c:numRef>
          </c:val>
        </c:ser>
        <c:axId val="85179776"/>
        <c:axId val="64438272"/>
      </c:barChart>
      <c:catAx>
        <c:axId val="85179776"/>
        <c:scaling>
          <c:orientation val="minMax"/>
        </c:scaling>
        <c:axPos val="l"/>
        <c:tickLblPos val="nextTo"/>
        <c:crossAx val="64438272"/>
        <c:crosses val="autoZero"/>
        <c:auto val="1"/>
        <c:lblAlgn val="ctr"/>
        <c:lblOffset val="100"/>
      </c:catAx>
      <c:valAx>
        <c:axId val="64438272"/>
        <c:scaling>
          <c:orientation val="minMax"/>
        </c:scaling>
        <c:axPos val="b"/>
        <c:title>
          <c:tx>
            <c:rich>
              <a:bodyPr/>
              <a:lstStyle/>
              <a:p>
                <a:pPr>
                  <a:defRPr/>
                </a:pPr>
                <a:r>
                  <a:rPr lang="en-US" sz="1400" b="1" i="0" baseline="0" dirty="0" smtClean="0">
                    <a:effectLst/>
                  </a:rPr>
                  <a:t>a) Water </a:t>
                </a:r>
                <a:r>
                  <a:rPr lang="en-US" sz="1400" b="1" i="0" baseline="0" dirty="0">
                    <a:effectLst/>
                  </a:rPr>
                  <a:t>use in GL</a:t>
                </a:r>
                <a:endParaRPr lang="en-US" sz="1400" dirty="0">
                  <a:effectLst/>
                </a:endParaRPr>
              </a:p>
            </c:rich>
          </c:tx>
          <c:layout>
            <c:manualLayout>
              <c:xMode val="edge"/>
              <c:yMode val="edge"/>
              <c:x val="0.34608844349001927"/>
              <c:y val="0.8762306427648987"/>
            </c:manualLayout>
          </c:layout>
        </c:title>
        <c:numFmt formatCode="General" sourceLinked="1"/>
        <c:tickLblPos val="nextTo"/>
        <c:crossAx val="85179776"/>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30563668177841491"/>
          <c:y val="2.9817163333911191E-2"/>
          <c:w val="0.60039887059572283"/>
          <c:h val="0.77087046389440406"/>
        </c:manualLayout>
      </c:layout>
      <c:barChart>
        <c:barDir val="bar"/>
        <c:grouping val="clustered"/>
        <c:ser>
          <c:idx val="0"/>
          <c:order val="0"/>
          <c:tx>
            <c:strRef>
              <c:f>Sheet1!$F$4</c:f>
              <c:strCache>
                <c:ptCount val="1"/>
                <c:pt idx="0">
                  <c:v>                Water use in GL</c:v>
                </c:pt>
              </c:strCache>
            </c:strRef>
          </c:tx>
          <c:dLbls>
            <c:txPr>
              <a:bodyPr/>
              <a:lstStyle/>
              <a:p>
                <a:pPr>
                  <a:defRPr b="1"/>
                </a:pPr>
                <a:endParaRPr lang="de-DE"/>
              </a:p>
            </c:txPr>
            <c:showVal val="1"/>
          </c:dLbls>
          <c:cat>
            <c:strRef>
              <c:f>Sheet1!$E$5:$E$14</c:f>
              <c:strCache>
                <c:ptCount val="10"/>
                <c:pt idx="0">
                  <c:v>India</c:v>
                </c:pt>
                <c:pt idx="1">
                  <c:v>China</c:v>
                </c:pt>
                <c:pt idx="2">
                  <c:v>Pakistan</c:v>
                </c:pt>
                <c:pt idx="3">
                  <c:v>USA</c:v>
                </c:pt>
                <c:pt idx="4">
                  <c:v>Iran</c:v>
                </c:pt>
                <c:pt idx="5">
                  <c:v>Egypt</c:v>
                </c:pt>
                <c:pt idx="6">
                  <c:v>Sudan</c:v>
                </c:pt>
                <c:pt idx="7">
                  <c:v>Uzbekistan</c:v>
                </c:pt>
                <c:pt idx="8">
                  <c:v>Syria</c:v>
                </c:pt>
                <c:pt idx="9">
                  <c:v>Iraq</c:v>
                </c:pt>
              </c:strCache>
            </c:strRef>
          </c:cat>
          <c:val>
            <c:numRef>
              <c:f>Sheet1!$F$5:$F$14</c:f>
              <c:numCache>
                <c:formatCode>General</c:formatCode>
                <c:ptCount val="10"/>
                <c:pt idx="0">
                  <c:v>346</c:v>
                </c:pt>
                <c:pt idx="1">
                  <c:v>190</c:v>
                </c:pt>
                <c:pt idx="2">
                  <c:v>112</c:v>
                </c:pt>
                <c:pt idx="3">
                  <c:v>108</c:v>
                </c:pt>
                <c:pt idx="4">
                  <c:v>67</c:v>
                </c:pt>
                <c:pt idx="5">
                  <c:v>61</c:v>
                </c:pt>
                <c:pt idx="6">
                  <c:v>48</c:v>
                </c:pt>
                <c:pt idx="7">
                  <c:v>36</c:v>
                </c:pt>
                <c:pt idx="8">
                  <c:v>35</c:v>
                </c:pt>
                <c:pt idx="9">
                  <c:v>32</c:v>
                </c:pt>
              </c:numCache>
            </c:numRef>
          </c:val>
        </c:ser>
        <c:axId val="64454016"/>
        <c:axId val="64472192"/>
      </c:barChart>
      <c:catAx>
        <c:axId val="64454016"/>
        <c:scaling>
          <c:orientation val="minMax"/>
        </c:scaling>
        <c:axPos val="l"/>
        <c:tickLblPos val="nextTo"/>
        <c:crossAx val="64472192"/>
        <c:crosses val="autoZero"/>
        <c:auto val="1"/>
        <c:lblAlgn val="ctr"/>
        <c:lblOffset val="100"/>
      </c:catAx>
      <c:valAx>
        <c:axId val="64472192"/>
        <c:scaling>
          <c:orientation val="minMax"/>
        </c:scaling>
        <c:axPos val="b"/>
        <c:title>
          <c:tx>
            <c:rich>
              <a:bodyPr/>
              <a:lstStyle/>
              <a:p>
                <a:pPr>
                  <a:defRPr/>
                </a:pPr>
                <a:r>
                  <a:rPr lang="en-US" sz="1400" b="1" i="0" baseline="0" dirty="0" smtClean="0">
                    <a:effectLst/>
                  </a:rPr>
                  <a:t>b ) Water </a:t>
                </a:r>
                <a:r>
                  <a:rPr lang="en-US" sz="1400" b="1" i="0" baseline="0" dirty="0">
                    <a:effectLst/>
                  </a:rPr>
                  <a:t>use in GL</a:t>
                </a:r>
                <a:endParaRPr lang="en-US" sz="1400" dirty="0">
                  <a:effectLst/>
                </a:endParaRPr>
              </a:p>
            </c:rich>
          </c:tx>
          <c:layout/>
        </c:title>
        <c:numFmt formatCode="General" sourceLinked="1"/>
        <c:tickLblPos val="nextTo"/>
        <c:crossAx val="64454016"/>
        <c:crosses val="autoZero"/>
        <c:crossBetween val="between"/>
      </c:valAx>
      <c:spPr>
        <a:noFill/>
        <a:ln w="25400">
          <a:noFill/>
        </a:ln>
      </c:spPr>
    </c:plotArea>
    <c:plotVisOnly val="1"/>
    <c:dispBlanksAs val="gap"/>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DE"/>
  <c:chart>
    <c:autoTitleDeleted val="1"/>
    <c:plotArea>
      <c:layout>
        <c:manualLayout>
          <c:layoutTarget val="inner"/>
          <c:xMode val="edge"/>
          <c:yMode val="edge"/>
          <c:x val="0.27932355046528284"/>
          <c:y val="2.9817163333911191E-2"/>
          <c:w val="0.6139087727670407"/>
          <c:h val="0.76745743010398126"/>
        </c:manualLayout>
      </c:layout>
      <c:barChart>
        <c:barDir val="bar"/>
        <c:grouping val="clustered"/>
        <c:ser>
          <c:idx val="0"/>
          <c:order val="0"/>
          <c:tx>
            <c:strRef>
              <c:f>Sheet1!$C$4</c:f>
              <c:strCache>
                <c:ptCount val="1"/>
                <c:pt idx="0">
                  <c:v>          Water use in GL</c:v>
                </c:pt>
              </c:strCache>
            </c:strRef>
          </c:tx>
          <c:dLbls>
            <c:txPr>
              <a:bodyPr/>
              <a:lstStyle/>
              <a:p>
                <a:pPr>
                  <a:defRPr b="1"/>
                </a:pPr>
                <a:endParaRPr lang="de-DE"/>
              </a:p>
            </c:txPr>
            <c:showVal val="1"/>
          </c:dLbls>
          <c:cat>
            <c:strRef>
              <c:f>Sheet1!$B$52:$B$61</c:f>
              <c:strCache>
                <c:ptCount val="10"/>
                <c:pt idx="0">
                  <c:v>USA</c:v>
                </c:pt>
                <c:pt idx="1">
                  <c:v>China</c:v>
                </c:pt>
                <c:pt idx="2">
                  <c:v>India</c:v>
                </c:pt>
                <c:pt idx="3">
                  <c:v>Brazil</c:v>
                </c:pt>
                <c:pt idx="4">
                  <c:v>Russia</c:v>
                </c:pt>
                <c:pt idx="5">
                  <c:v>Japan</c:v>
                </c:pt>
                <c:pt idx="6">
                  <c:v>Indonesia</c:v>
                </c:pt>
                <c:pt idx="7">
                  <c:v>Germany</c:v>
                </c:pt>
                <c:pt idx="8">
                  <c:v>France</c:v>
                </c:pt>
                <c:pt idx="9">
                  <c:v>Nigeria</c:v>
                </c:pt>
              </c:strCache>
            </c:strRef>
          </c:cat>
          <c:val>
            <c:numRef>
              <c:f>Sheet1!$C$52:$C$61</c:f>
              <c:numCache>
                <c:formatCode>General</c:formatCode>
                <c:ptCount val="10"/>
                <c:pt idx="0">
                  <c:v>915</c:v>
                </c:pt>
                <c:pt idx="1">
                  <c:v>875</c:v>
                </c:pt>
                <c:pt idx="2">
                  <c:v>858</c:v>
                </c:pt>
                <c:pt idx="3">
                  <c:v>381</c:v>
                </c:pt>
                <c:pt idx="4">
                  <c:v>303</c:v>
                </c:pt>
                <c:pt idx="5">
                  <c:v>262</c:v>
                </c:pt>
                <c:pt idx="6">
                  <c:v>243</c:v>
                </c:pt>
                <c:pt idx="7">
                  <c:v>234</c:v>
                </c:pt>
                <c:pt idx="8">
                  <c:v>180</c:v>
                </c:pt>
                <c:pt idx="9">
                  <c:v>175</c:v>
                </c:pt>
              </c:numCache>
            </c:numRef>
          </c:val>
        </c:ser>
        <c:axId val="64648320"/>
        <c:axId val="64649856"/>
      </c:barChart>
      <c:catAx>
        <c:axId val="64648320"/>
        <c:scaling>
          <c:orientation val="minMax"/>
        </c:scaling>
        <c:axPos val="l"/>
        <c:tickLblPos val="nextTo"/>
        <c:crossAx val="64649856"/>
        <c:crosses val="autoZero"/>
        <c:auto val="1"/>
        <c:lblAlgn val="ctr"/>
        <c:lblOffset val="100"/>
      </c:catAx>
      <c:valAx>
        <c:axId val="64649856"/>
        <c:scaling>
          <c:orientation val="minMax"/>
        </c:scaling>
        <c:axPos val="b"/>
        <c:title>
          <c:tx>
            <c:rich>
              <a:bodyPr/>
              <a:lstStyle/>
              <a:p>
                <a:pPr>
                  <a:defRPr/>
                </a:pPr>
                <a:r>
                  <a:rPr lang="en-US" sz="1400" b="1" i="0" baseline="0" dirty="0" smtClean="0">
                    <a:effectLst/>
                  </a:rPr>
                  <a:t>a) Water footprint in GL</a:t>
                </a:r>
                <a:endParaRPr lang="en-US" sz="1400" dirty="0">
                  <a:effectLst/>
                </a:endParaRPr>
              </a:p>
            </c:rich>
          </c:tx>
          <c:layout>
            <c:manualLayout>
              <c:xMode val="edge"/>
              <c:yMode val="edge"/>
              <c:x val="0.34608844349001838"/>
              <c:y val="0.8762306427648987"/>
            </c:manualLayout>
          </c:layout>
        </c:title>
        <c:numFmt formatCode="General" sourceLinked="1"/>
        <c:tickLblPos val="nextTo"/>
        <c:crossAx val="64648320"/>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30563668177841491"/>
          <c:y val="2.9817163333911191E-2"/>
          <c:w val="0.60039887059572283"/>
          <c:h val="0.77087046389440406"/>
        </c:manualLayout>
      </c:layout>
      <c:barChart>
        <c:barDir val="bar"/>
        <c:grouping val="clustered"/>
        <c:ser>
          <c:idx val="0"/>
          <c:order val="0"/>
          <c:tx>
            <c:strRef>
              <c:f>Sheet1!$F$4</c:f>
              <c:strCache>
                <c:ptCount val="1"/>
                <c:pt idx="0">
                  <c:v>                Water use in GL</c:v>
                </c:pt>
              </c:strCache>
            </c:strRef>
          </c:tx>
          <c:dLbls>
            <c:showVal val="1"/>
          </c:dLbls>
          <c:cat>
            <c:strRef>
              <c:f>Sheet1!$G$52:$G$61</c:f>
              <c:strCache>
                <c:ptCount val="10"/>
                <c:pt idx="0">
                  <c:v>India</c:v>
                </c:pt>
                <c:pt idx="1">
                  <c:v>China</c:v>
                </c:pt>
                <c:pt idx="2">
                  <c:v>USA</c:v>
                </c:pt>
                <c:pt idx="3">
                  <c:v>Pakistan</c:v>
                </c:pt>
                <c:pt idx="4">
                  <c:v>Iran</c:v>
                </c:pt>
                <c:pt idx="5">
                  <c:v>Egypt</c:v>
                </c:pt>
                <c:pt idx="6">
                  <c:v>Germany</c:v>
                </c:pt>
                <c:pt idx="7">
                  <c:v>Japan</c:v>
                </c:pt>
                <c:pt idx="8">
                  <c:v>Italy</c:v>
                </c:pt>
                <c:pt idx="9">
                  <c:v>France</c:v>
                </c:pt>
              </c:strCache>
            </c:strRef>
          </c:cat>
          <c:val>
            <c:numRef>
              <c:f>Sheet1!$H$52:$H$61</c:f>
              <c:numCache>
                <c:formatCode>General</c:formatCode>
                <c:ptCount val="10"/>
                <c:pt idx="0">
                  <c:v>265</c:v>
                </c:pt>
                <c:pt idx="1">
                  <c:v>165</c:v>
                </c:pt>
                <c:pt idx="2">
                  <c:v>151</c:v>
                </c:pt>
                <c:pt idx="3">
                  <c:v>81</c:v>
                </c:pt>
                <c:pt idx="4">
                  <c:v>58</c:v>
                </c:pt>
                <c:pt idx="5">
                  <c:v>49</c:v>
                </c:pt>
                <c:pt idx="6">
                  <c:v>49</c:v>
                </c:pt>
                <c:pt idx="7">
                  <c:v>46</c:v>
                </c:pt>
                <c:pt idx="8">
                  <c:v>34</c:v>
                </c:pt>
                <c:pt idx="9">
                  <c:v>34</c:v>
                </c:pt>
              </c:numCache>
            </c:numRef>
          </c:val>
        </c:ser>
        <c:axId val="64832640"/>
        <c:axId val="64834176"/>
      </c:barChart>
      <c:catAx>
        <c:axId val="64832640"/>
        <c:scaling>
          <c:orientation val="minMax"/>
        </c:scaling>
        <c:axPos val="l"/>
        <c:tickLblPos val="nextTo"/>
        <c:crossAx val="64834176"/>
        <c:crosses val="autoZero"/>
        <c:auto val="1"/>
        <c:lblAlgn val="ctr"/>
        <c:lblOffset val="100"/>
      </c:catAx>
      <c:valAx>
        <c:axId val="64834176"/>
        <c:scaling>
          <c:orientation val="minMax"/>
        </c:scaling>
        <c:axPos val="b"/>
        <c:title>
          <c:tx>
            <c:rich>
              <a:bodyPr/>
              <a:lstStyle/>
              <a:p>
                <a:pPr>
                  <a:defRPr/>
                </a:pPr>
                <a:r>
                  <a:rPr lang="en-US" sz="1400" b="1" i="0" baseline="0" dirty="0" smtClean="0">
                    <a:effectLst/>
                  </a:rPr>
                  <a:t>b)Water footprint </a:t>
                </a:r>
                <a:r>
                  <a:rPr lang="en-US" sz="1400" b="1" i="0" baseline="0" dirty="0">
                    <a:effectLst/>
                  </a:rPr>
                  <a:t>in GL</a:t>
                </a:r>
                <a:endParaRPr lang="en-US" sz="1400" dirty="0">
                  <a:effectLst/>
                </a:endParaRPr>
              </a:p>
            </c:rich>
          </c:tx>
          <c:layout/>
        </c:title>
        <c:numFmt formatCode="General" sourceLinked="1"/>
        <c:tickLblPos val="nextTo"/>
        <c:crossAx val="64832640"/>
        <c:crosses val="autoZero"/>
        <c:crossBetween val="between"/>
      </c:valAx>
      <c:spPr>
        <a:noFill/>
        <a:ln w="25400">
          <a:noFill/>
        </a:ln>
      </c:spPr>
    </c:plotArea>
    <c:plotVisOnly val="1"/>
    <c:dispBlanksAs val="gap"/>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27932355046528284"/>
          <c:y val="2.9817163333911191E-2"/>
          <c:w val="0.6139087727670407"/>
          <c:h val="0.76745743010398126"/>
        </c:manualLayout>
      </c:layout>
      <c:barChart>
        <c:barDir val="bar"/>
        <c:grouping val="clustered"/>
        <c:ser>
          <c:idx val="0"/>
          <c:order val="0"/>
          <c:tx>
            <c:strRef>
              <c:f>Sheet1!$C$4</c:f>
              <c:strCache>
                <c:ptCount val="1"/>
                <c:pt idx="0">
                  <c:v>          Water use in GL</c:v>
                </c:pt>
              </c:strCache>
            </c:strRef>
          </c:tx>
          <c:dLbls>
            <c:showVal val="1"/>
          </c:dLbls>
          <c:cat>
            <c:strRef>
              <c:f>Sheet1!$B$74:$B$83</c:f>
              <c:strCache>
                <c:ptCount val="10"/>
                <c:pt idx="0">
                  <c:v>Japan</c:v>
                </c:pt>
                <c:pt idx="1">
                  <c:v>USA</c:v>
                </c:pt>
                <c:pt idx="2">
                  <c:v>Germany</c:v>
                </c:pt>
                <c:pt idx="3">
                  <c:v>UK</c:v>
                </c:pt>
                <c:pt idx="4">
                  <c:v>France</c:v>
                </c:pt>
                <c:pt idx="5">
                  <c:v>Italy</c:v>
                </c:pt>
                <c:pt idx="6">
                  <c:v>Hong Kong SAR</c:v>
                </c:pt>
                <c:pt idx="7">
                  <c:v>South Korea</c:v>
                </c:pt>
                <c:pt idx="8">
                  <c:v>Netherlands</c:v>
                </c:pt>
                <c:pt idx="9">
                  <c:v>Spain</c:v>
                </c:pt>
              </c:strCache>
            </c:strRef>
          </c:cat>
          <c:val>
            <c:numRef>
              <c:f>Sheet1!$C$74:$C$83</c:f>
              <c:numCache>
                <c:formatCode>General</c:formatCode>
                <c:ptCount val="10"/>
                <c:pt idx="0">
                  <c:v>-222</c:v>
                </c:pt>
                <c:pt idx="1">
                  <c:v>-217</c:v>
                </c:pt>
                <c:pt idx="2">
                  <c:v>-168</c:v>
                </c:pt>
                <c:pt idx="3">
                  <c:v>-108</c:v>
                </c:pt>
                <c:pt idx="4">
                  <c:v>-97</c:v>
                </c:pt>
                <c:pt idx="5">
                  <c:v>-71</c:v>
                </c:pt>
                <c:pt idx="6">
                  <c:v>-68</c:v>
                </c:pt>
                <c:pt idx="7">
                  <c:v>-47</c:v>
                </c:pt>
                <c:pt idx="8">
                  <c:v>-46</c:v>
                </c:pt>
                <c:pt idx="9">
                  <c:v>-45</c:v>
                </c:pt>
              </c:numCache>
            </c:numRef>
          </c:val>
        </c:ser>
        <c:axId val="64840448"/>
        <c:axId val="64779008"/>
      </c:barChart>
      <c:catAx>
        <c:axId val="64840448"/>
        <c:scaling>
          <c:orientation val="minMax"/>
        </c:scaling>
        <c:axPos val="l"/>
        <c:majorTickMark val="in"/>
        <c:tickLblPos val="high"/>
        <c:crossAx val="64779008"/>
        <c:crosses val="autoZero"/>
        <c:auto val="1"/>
        <c:lblAlgn val="ctr"/>
        <c:lblOffset val="100"/>
      </c:catAx>
      <c:valAx>
        <c:axId val="64779008"/>
        <c:scaling>
          <c:orientation val="minMax"/>
        </c:scaling>
        <c:axPos val="b"/>
        <c:title>
          <c:tx>
            <c:rich>
              <a:bodyPr/>
              <a:lstStyle/>
              <a:p>
                <a:pPr>
                  <a:defRPr/>
                </a:pPr>
                <a:r>
                  <a:rPr lang="en-US" sz="1400" b="1" i="0" baseline="0" dirty="0" smtClean="0">
                    <a:effectLst/>
                  </a:rPr>
                  <a:t>a) Net </a:t>
                </a:r>
                <a:r>
                  <a:rPr lang="en-US" sz="1400" b="1" i="0" baseline="0" dirty="0">
                    <a:effectLst/>
                  </a:rPr>
                  <a:t>water imports in GL</a:t>
                </a:r>
                <a:endParaRPr lang="en-US" sz="1400" dirty="0">
                  <a:effectLst/>
                </a:endParaRPr>
              </a:p>
            </c:rich>
          </c:tx>
          <c:layout>
            <c:manualLayout>
              <c:xMode val="edge"/>
              <c:yMode val="edge"/>
              <c:x val="0.21982581722739236"/>
              <c:y val="0.87998122934778022"/>
            </c:manualLayout>
          </c:layout>
        </c:title>
        <c:numFmt formatCode="General" sourceLinked="1"/>
        <c:tickLblPos val="nextTo"/>
        <c:crossAx val="64840448"/>
        <c:crosses val="autoZero"/>
        <c:crossBetween val="between"/>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30563668177841491"/>
          <c:y val="2.9817163333911191E-2"/>
          <c:w val="0.60039887059572283"/>
          <c:h val="0.77087046389440406"/>
        </c:manualLayout>
      </c:layout>
      <c:barChart>
        <c:barDir val="bar"/>
        <c:grouping val="clustered"/>
        <c:ser>
          <c:idx val="0"/>
          <c:order val="0"/>
          <c:tx>
            <c:strRef>
              <c:f>Sheet1!$F$4</c:f>
              <c:strCache>
                <c:ptCount val="1"/>
                <c:pt idx="0">
                  <c:v>                Water use in GL</c:v>
                </c:pt>
              </c:strCache>
            </c:strRef>
          </c:tx>
          <c:dLbls>
            <c:showVal val="1"/>
          </c:dLbls>
          <c:cat>
            <c:strRef>
              <c:f>Sheet1!$F$74:$F$83</c:f>
              <c:strCache>
                <c:ptCount val="10"/>
                <c:pt idx="0">
                  <c:v>USA</c:v>
                </c:pt>
                <c:pt idx="1">
                  <c:v>Japan</c:v>
                </c:pt>
                <c:pt idx="2">
                  <c:v>Germany</c:v>
                </c:pt>
                <c:pt idx="3">
                  <c:v>France</c:v>
                </c:pt>
                <c:pt idx="4">
                  <c:v>UK</c:v>
                </c:pt>
                <c:pt idx="5">
                  <c:v>Italy</c:v>
                </c:pt>
                <c:pt idx="6">
                  <c:v>Russia</c:v>
                </c:pt>
                <c:pt idx="7">
                  <c:v>Hong Kong SAR</c:v>
                </c:pt>
                <c:pt idx="8">
                  <c:v>Mexico</c:v>
                </c:pt>
                <c:pt idx="9">
                  <c:v>Netherlands</c:v>
                </c:pt>
              </c:strCache>
            </c:strRef>
          </c:cat>
          <c:val>
            <c:numRef>
              <c:f>Sheet1!$G$74:$G$83</c:f>
              <c:numCache>
                <c:formatCode>General</c:formatCode>
                <c:ptCount val="10"/>
                <c:pt idx="0">
                  <c:v>-46</c:v>
                </c:pt>
                <c:pt idx="1">
                  <c:v>-39</c:v>
                </c:pt>
                <c:pt idx="2">
                  <c:v>-32</c:v>
                </c:pt>
                <c:pt idx="3">
                  <c:v>-21</c:v>
                </c:pt>
                <c:pt idx="4">
                  <c:v>-20</c:v>
                </c:pt>
                <c:pt idx="5">
                  <c:v>-16</c:v>
                </c:pt>
                <c:pt idx="6">
                  <c:v>-15</c:v>
                </c:pt>
                <c:pt idx="7">
                  <c:v>-12</c:v>
                </c:pt>
                <c:pt idx="8">
                  <c:v>-10</c:v>
                </c:pt>
                <c:pt idx="9">
                  <c:v>-10</c:v>
                </c:pt>
              </c:numCache>
            </c:numRef>
          </c:val>
        </c:ser>
        <c:axId val="64897408"/>
        <c:axId val="64898944"/>
      </c:barChart>
      <c:catAx>
        <c:axId val="64897408"/>
        <c:scaling>
          <c:orientation val="minMax"/>
        </c:scaling>
        <c:axPos val="l"/>
        <c:majorTickMark val="in"/>
        <c:tickLblPos val="high"/>
        <c:crossAx val="64898944"/>
        <c:crosses val="autoZero"/>
        <c:auto val="1"/>
        <c:lblAlgn val="ctr"/>
        <c:lblOffset val="100"/>
      </c:catAx>
      <c:valAx>
        <c:axId val="64898944"/>
        <c:scaling>
          <c:orientation val="minMax"/>
        </c:scaling>
        <c:axPos val="b"/>
        <c:title>
          <c:tx>
            <c:rich>
              <a:bodyPr/>
              <a:lstStyle/>
              <a:p>
                <a:pPr algn="ctr" rtl="0">
                  <a:defRPr lang="en-US" sz="1400" b="1" i="0" u="none" strike="noStrike" kern="1200" baseline="0">
                    <a:solidFill>
                      <a:sysClr val="windowText" lastClr="000000"/>
                    </a:solidFill>
                    <a:effectLst/>
                    <a:latin typeface="+mn-lt"/>
                    <a:ea typeface="+mn-ea"/>
                    <a:cs typeface="+mn-cs"/>
                  </a:defRPr>
                </a:pPr>
                <a:r>
                  <a:rPr lang="en-US" sz="1400" b="1" i="0" u="none" strike="noStrike" kern="1200" baseline="0" dirty="0" smtClean="0">
                    <a:solidFill>
                      <a:sysClr val="windowText" lastClr="000000"/>
                    </a:solidFill>
                    <a:effectLst/>
                    <a:latin typeface="+mn-lt"/>
                    <a:ea typeface="+mn-ea"/>
                    <a:cs typeface="+mn-cs"/>
                  </a:rPr>
                  <a:t>b) Net </a:t>
                </a:r>
                <a:r>
                  <a:rPr lang="en-US" sz="1400" b="1" i="0" u="none" strike="noStrike" kern="1200" baseline="0" dirty="0">
                    <a:solidFill>
                      <a:sysClr val="windowText" lastClr="000000"/>
                    </a:solidFill>
                    <a:effectLst/>
                    <a:latin typeface="+mn-lt"/>
                    <a:ea typeface="+mn-ea"/>
                    <a:cs typeface="+mn-cs"/>
                  </a:rPr>
                  <a:t>water imports in GL</a:t>
                </a:r>
              </a:p>
            </c:rich>
          </c:tx>
          <c:layout>
            <c:manualLayout>
              <c:xMode val="edge"/>
              <c:yMode val="edge"/>
              <c:x val="0.14949494949494993"/>
              <c:y val="0.88714484972108332"/>
            </c:manualLayout>
          </c:layout>
        </c:title>
        <c:numFmt formatCode="General" sourceLinked="1"/>
        <c:tickLblPos val="nextTo"/>
        <c:crossAx val="64897408"/>
        <c:crosses val="autoZero"/>
        <c:crossBetween val="between"/>
      </c:valAx>
      <c:spPr>
        <a:noFill/>
        <a:ln w="25400">
          <a:noFill/>
        </a:ln>
      </c:spPr>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27932355046528284"/>
          <c:y val="2.9817163333911191E-2"/>
          <c:w val="0.6139087727670407"/>
          <c:h val="0.76745743010398126"/>
        </c:manualLayout>
      </c:layout>
      <c:barChart>
        <c:barDir val="bar"/>
        <c:grouping val="clustered"/>
        <c:ser>
          <c:idx val="0"/>
          <c:order val="0"/>
          <c:tx>
            <c:strRef>
              <c:f>Sheet1!$C$4</c:f>
              <c:strCache>
                <c:ptCount val="1"/>
                <c:pt idx="0">
                  <c:v>          Water use in GL</c:v>
                </c:pt>
              </c:strCache>
            </c:strRef>
          </c:tx>
          <c:dLbls>
            <c:showVal val="1"/>
          </c:dLbls>
          <c:cat>
            <c:strRef>
              <c:f>Sheet1!$B$98:$B$107</c:f>
              <c:strCache>
                <c:ptCount val="10"/>
                <c:pt idx="0">
                  <c:v>India</c:v>
                </c:pt>
                <c:pt idx="1">
                  <c:v>China</c:v>
                </c:pt>
                <c:pt idx="2">
                  <c:v>Sudan</c:v>
                </c:pt>
                <c:pt idx="3">
                  <c:v>Nigeria</c:v>
                </c:pt>
                <c:pt idx="4">
                  <c:v>Thailand</c:v>
                </c:pt>
                <c:pt idx="5">
                  <c:v>Myanmar</c:v>
                </c:pt>
                <c:pt idx="6">
                  <c:v>Cote d’Ivoire</c:v>
                </c:pt>
                <c:pt idx="7">
                  <c:v>Pakistan</c:v>
                </c:pt>
                <c:pt idx="8">
                  <c:v>Argentina</c:v>
                </c:pt>
                <c:pt idx="9">
                  <c:v>Australia</c:v>
                </c:pt>
              </c:strCache>
            </c:strRef>
          </c:cat>
          <c:val>
            <c:numRef>
              <c:f>Sheet1!$C$98:$C$107</c:f>
              <c:numCache>
                <c:formatCode>General</c:formatCode>
                <c:ptCount val="10"/>
                <c:pt idx="0">
                  <c:v>225</c:v>
                </c:pt>
                <c:pt idx="1">
                  <c:v>99</c:v>
                </c:pt>
                <c:pt idx="2">
                  <c:v>82</c:v>
                </c:pt>
                <c:pt idx="3">
                  <c:v>80</c:v>
                </c:pt>
                <c:pt idx="4">
                  <c:v>68</c:v>
                </c:pt>
                <c:pt idx="5">
                  <c:v>66</c:v>
                </c:pt>
                <c:pt idx="6">
                  <c:v>46</c:v>
                </c:pt>
                <c:pt idx="7">
                  <c:v>43</c:v>
                </c:pt>
                <c:pt idx="8">
                  <c:v>40</c:v>
                </c:pt>
                <c:pt idx="9">
                  <c:v>40</c:v>
                </c:pt>
              </c:numCache>
            </c:numRef>
          </c:val>
        </c:ser>
        <c:axId val="64928768"/>
        <c:axId val="64590592"/>
      </c:barChart>
      <c:catAx>
        <c:axId val="64928768"/>
        <c:scaling>
          <c:orientation val="minMax"/>
        </c:scaling>
        <c:axPos val="l"/>
        <c:tickLblPos val="nextTo"/>
        <c:crossAx val="64590592"/>
        <c:crosses val="autoZero"/>
        <c:auto val="1"/>
        <c:lblAlgn val="ctr"/>
        <c:lblOffset val="100"/>
      </c:catAx>
      <c:valAx>
        <c:axId val="64590592"/>
        <c:scaling>
          <c:orientation val="minMax"/>
        </c:scaling>
        <c:axPos val="b"/>
        <c:title>
          <c:tx>
            <c:rich>
              <a:bodyPr/>
              <a:lstStyle/>
              <a:p>
                <a:pPr>
                  <a:defRPr/>
                </a:pPr>
                <a:r>
                  <a:rPr lang="en-US" sz="1400" b="1" i="0" baseline="0" dirty="0" smtClean="0">
                    <a:effectLst/>
                  </a:rPr>
                  <a:t>a) Net </a:t>
                </a:r>
                <a:r>
                  <a:rPr lang="en-US" sz="1400" b="1" i="0" baseline="0" dirty="0">
                    <a:effectLst/>
                  </a:rPr>
                  <a:t>water exports in GL</a:t>
                </a:r>
                <a:endParaRPr lang="en-US" sz="1400" dirty="0">
                  <a:effectLst/>
                </a:endParaRPr>
              </a:p>
            </c:rich>
          </c:tx>
          <c:layout>
            <c:manualLayout>
              <c:xMode val="edge"/>
              <c:yMode val="edge"/>
              <c:x val="0.21729778095919883"/>
              <c:y val="0.88373181593066086"/>
            </c:manualLayout>
          </c:layout>
        </c:title>
        <c:numFmt formatCode="General" sourceLinked="1"/>
        <c:tickLblPos val="nextTo"/>
        <c:crossAx val="64928768"/>
        <c:crosses val="autoZero"/>
        <c:crossBetween val="between"/>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30563668177841491"/>
          <c:y val="2.9817163333911191E-2"/>
          <c:w val="0.60039887059572283"/>
          <c:h val="0.77087046389440406"/>
        </c:manualLayout>
      </c:layout>
      <c:barChart>
        <c:barDir val="bar"/>
        <c:grouping val="clustered"/>
        <c:ser>
          <c:idx val="0"/>
          <c:order val="0"/>
          <c:tx>
            <c:strRef>
              <c:f>Sheet1!$F$4</c:f>
              <c:strCache>
                <c:ptCount val="1"/>
                <c:pt idx="0">
                  <c:v>                Water use in GL</c:v>
                </c:pt>
              </c:strCache>
            </c:strRef>
          </c:tx>
          <c:dLbls>
            <c:showVal val="1"/>
          </c:dLbls>
          <c:cat>
            <c:strRef>
              <c:f>Sheet1!$F$98:$F$107</c:f>
              <c:strCache>
                <c:ptCount val="10"/>
                <c:pt idx="0">
                  <c:v>India</c:v>
                </c:pt>
                <c:pt idx="1">
                  <c:v>Sudan</c:v>
                </c:pt>
                <c:pt idx="2">
                  <c:v>Pakistan</c:v>
                </c:pt>
                <c:pt idx="3">
                  <c:v>China</c:v>
                </c:pt>
                <c:pt idx="4">
                  <c:v>Syria</c:v>
                </c:pt>
                <c:pt idx="5">
                  <c:v>Uzbekistan</c:v>
                </c:pt>
                <c:pt idx="6">
                  <c:v>Egypt</c:v>
                </c:pt>
                <c:pt idx="7">
                  <c:v>Australia</c:v>
                </c:pt>
                <c:pt idx="8">
                  <c:v>Morocco</c:v>
                </c:pt>
                <c:pt idx="9">
                  <c:v>Thailand</c:v>
                </c:pt>
              </c:strCache>
            </c:strRef>
          </c:cat>
          <c:val>
            <c:numRef>
              <c:f>Sheet1!$G$98:$G$107</c:f>
              <c:numCache>
                <c:formatCode>General</c:formatCode>
                <c:ptCount val="10"/>
                <c:pt idx="0">
                  <c:v>80</c:v>
                </c:pt>
                <c:pt idx="1">
                  <c:v>47</c:v>
                </c:pt>
                <c:pt idx="2">
                  <c:v>32</c:v>
                </c:pt>
                <c:pt idx="3">
                  <c:v>24</c:v>
                </c:pt>
                <c:pt idx="4">
                  <c:v>15</c:v>
                </c:pt>
                <c:pt idx="5">
                  <c:v>14</c:v>
                </c:pt>
                <c:pt idx="6">
                  <c:v>12</c:v>
                </c:pt>
                <c:pt idx="7">
                  <c:v>10</c:v>
                </c:pt>
                <c:pt idx="8">
                  <c:v>10</c:v>
                </c:pt>
                <c:pt idx="9">
                  <c:v>9</c:v>
                </c:pt>
              </c:numCache>
            </c:numRef>
          </c:val>
        </c:ser>
        <c:axId val="64606592"/>
        <c:axId val="64608128"/>
      </c:barChart>
      <c:catAx>
        <c:axId val="64606592"/>
        <c:scaling>
          <c:orientation val="minMax"/>
        </c:scaling>
        <c:axPos val="l"/>
        <c:tickLblPos val="nextTo"/>
        <c:crossAx val="64608128"/>
        <c:crosses val="autoZero"/>
        <c:auto val="1"/>
        <c:lblAlgn val="ctr"/>
        <c:lblOffset val="100"/>
      </c:catAx>
      <c:valAx>
        <c:axId val="64608128"/>
        <c:scaling>
          <c:orientation val="minMax"/>
        </c:scaling>
        <c:axPos val="b"/>
        <c:title>
          <c:tx>
            <c:rich>
              <a:bodyPr/>
              <a:lstStyle/>
              <a:p>
                <a:pPr algn="ctr" rtl="0">
                  <a:defRPr lang="en-US" sz="1400" b="1" i="0" u="none" strike="noStrike" kern="1200" baseline="0">
                    <a:solidFill>
                      <a:sysClr val="windowText" lastClr="000000"/>
                    </a:solidFill>
                    <a:effectLst/>
                    <a:latin typeface="+mn-lt"/>
                    <a:ea typeface="+mn-ea"/>
                    <a:cs typeface="+mn-cs"/>
                  </a:defRPr>
                </a:pPr>
                <a:r>
                  <a:rPr lang="en-US" sz="1400" b="1" i="0" u="none" strike="noStrike" kern="1200" baseline="0" dirty="0" smtClean="0">
                    <a:solidFill>
                      <a:sysClr val="windowText" lastClr="000000"/>
                    </a:solidFill>
                    <a:effectLst/>
                    <a:latin typeface="+mn-lt"/>
                    <a:ea typeface="+mn-ea"/>
                    <a:cs typeface="+mn-cs"/>
                  </a:rPr>
                  <a:t>b) Net </a:t>
                </a:r>
                <a:r>
                  <a:rPr lang="en-US" sz="1400" b="1" i="0" u="none" strike="noStrike" kern="1200" baseline="0" dirty="0">
                    <a:solidFill>
                      <a:sysClr val="windowText" lastClr="000000"/>
                    </a:solidFill>
                    <a:effectLst/>
                    <a:latin typeface="+mn-lt"/>
                    <a:ea typeface="+mn-ea"/>
                    <a:cs typeface="+mn-cs"/>
                  </a:rPr>
                  <a:t>water exports in GL</a:t>
                </a:r>
              </a:p>
            </c:rich>
          </c:tx>
          <c:layout>
            <c:manualLayout>
              <c:xMode val="edge"/>
              <c:yMode val="edge"/>
              <c:x val="0.26018213632386888"/>
              <c:y val="0.87589308997243753"/>
            </c:manualLayout>
          </c:layout>
        </c:title>
        <c:numFmt formatCode="General" sourceLinked="1"/>
        <c:tickLblPos val="nextTo"/>
        <c:crossAx val="64606592"/>
        <c:crosses val="autoZero"/>
        <c:crossBetween val="between"/>
      </c:valAx>
      <c:spPr>
        <a:noFill/>
        <a:ln w="25400">
          <a:noFill/>
        </a:ln>
      </c:spPr>
    </c:plotArea>
    <c:plotVisOnly val="1"/>
    <c:dispBlanksAs val="gap"/>
  </c:chart>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12-08-14T10:24:23.126" idx="1">
    <p:pos x="5433" y="2016"/>
    <p:text>please check this sentence contentwise as I have changed it!</p:text>
  </p:cm>
</p:cmLst>
</file>

<file path=ppt/drawings/drawing1.xml><?xml version="1.0" encoding="utf-8"?>
<c:userShapes xmlns:c="http://schemas.openxmlformats.org/drawingml/2006/chart">
  <cdr:relSizeAnchor xmlns:cdr="http://schemas.openxmlformats.org/drawingml/2006/chartDrawing">
    <cdr:from>
      <cdr:x>0</cdr:x>
      <cdr:y>0.90785</cdr:y>
    </cdr:from>
    <cdr:to>
      <cdr:x>1</cdr:x>
      <cdr:y>1</cdr:y>
    </cdr:to>
    <cdr:sp macro="" textlink="">
      <cdr:nvSpPr>
        <cdr:cNvPr id="2" name="Footer Placeholder 5"/>
        <cdr:cNvSpPr>
          <a:spLocks xmlns:a="http://schemas.openxmlformats.org/drawingml/2006/main" noGrp="1"/>
        </cdr:cNvSpPr>
      </cdr:nvSpPr>
      <cdr:spPr>
        <a:xfrm xmlns:a="http://schemas.openxmlformats.org/drawingml/2006/main">
          <a:off x="4241800" y="6146800"/>
          <a:ext cx="3352801" cy="365125"/>
        </a:xfrm>
        <a:prstGeom xmlns:a="http://schemas.openxmlformats.org/drawingml/2006/main" prst="rect">
          <a:avLst/>
        </a:prstGeom>
      </cdr:spPr>
      <cdr:txBody>
        <a:bodyPr xmlns:a="http://schemas.openxmlformats.org/drawingml/2006/main" vert="horz" anchor="b"/>
        <a:lstStyle xmlns:a="http://schemas.openxmlformats.org/drawingml/2006/main">
          <a:defPPr>
            <a:defRPr lang="en-US"/>
          </a:defPPr>
          <a:lvl1pPr marL="0" algn="r" defTabSz="914400" rtl="0" eaLnBrk="1" latinLnBrk="0" hangingPunct="1">
            <a:defRPr kumimoji="0"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solidFill>
                <a:prstClr val="black">
                  <a:lumMod val="50000"/>
                  <a:lumOff val="50000"/>
                </a:prstClr>
              </a:solidFill>
            </a:rPr>
            <a:t>Lenzen and </a:t>
          </a:r>
          <a:r>
            <a:rPr lang="en-US" dirty="0" err="1" smtClean="0">
              <a:solidFill>
                <a:prstClr val="black">
                  <a:lumMod val="50000"/>
                  <a:lumOff val="50000"/>
                </a:prstClr>
              </a:solidFill>
            </a:rPr>
            <a:t>Bhaduri..et</a:t>
          </a:r>
          <a:r>
            <a:rPr lang="en-US" dirty="0" smtClean="0">
              <a:solidFill>
                <a:prstClr val="black">
                  <a:lumMod val="50000"/>
                  <a:lumOff val="50000"/>
                </a:prstClr>
              </a:solidFill>
            </a:rPr>
            <a:t>  al 2012.The role of water scarcity in global virtual water flows</a:t>
          </a:r>
          <a:endParaRPr lang="en-US" dirty="0">
            <a:solidFill>
              <a:prstClr val="black">
                <a:lumMod val="50000"/>
                <a:lumOff val="50000"/>
              </a:prst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0.01657</cdr:x>
      <cdr:y>0.8837</cdr:y>
    </cdr:from>
    <cdr:to>
      <cdr:x>0.97641</cdr:x>
      <cdr:y>0.97214</cdr:y>
    </cdr:to>
    <cdr:sp macro="" textlink="">
      <cdr:nvSpPr>
        <cdr:cNvPr id="2" name="Footer Placeholder 5"/>
        <cdr:cNvSpPr>
          <a:spLocks xmlns:a="http://schemas.openxmlformats.org/drawingml/2006/main" noGrp="1"/>
        </cdr:cNvSpPr>
      </cdr:nvSpPr>
      <cdr:spPr>
        <a:xfrm xmlns:a="http://schemas.openxmlformats.org/drawingml/2006/main">
          <a:off x="50800" y="3648075"/>
          <a:ext cx="2942542" cy="365125"/>
        </a:xfrm>
        <a:prstGeom xmlns:a="http://schemas.openxmlformats.org/drawingml/2006/main" prst="rect">
          <a:avLst/>
        </a:prstGeom>
      </cdr:spPr>
      <cdr:txBody>
        <a:bodyPr xmlns:a="http://schemas.openxmlformats.org/drawingml/2006/main" vert="horz" anchor="b"/>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solidFill>
                <a:prstClr val="black">
                  <a:lumMod val="50000"/>
                  <a:lumOff val="50000"/>
                </a:prstClr>
              </a:solidFill>
            </a:rPr>
            <a:t>Lenzen and </a:t>
          </a:r>
          <a:r>
            <a:rPr lang="en-US" dirty="0" err="1" smtClean="0">
              <a:solidFill>
                <a:prstClr val="black">
                  <a:lumMod val="50000"/>
                  <a:lumOff val="50000"/>
                </a:prstClr>
              </a:solidFill>
            </a:rPr>
            <a:t>Bhaduri..et</a:t>
          </a:r>
          <a:r>
            <a:rPr lang="en-US" dirty="0" smtClean="0">
              <a:solidFill>
                <a:prstClr val="black">
                  <a:lumMod val="50000"/>
                  <a:lumOff val="50000"/>
                </a:prstClr>
              </a:solidFill>
            </a:rPr>
            <a:t>  al 2012.The role of water scarcity in global virtual water flows</a:t>
          </a:r>
          <a:endParaRPr lang="en-US" dirty="0">
            <a:solidFill>
              <a:prstClr val="black">
                <a:lumMod val="50000"/>
                <a:lumOff val="50000"/>
              </a:prst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de-DE"/>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2C89D2F-9F1C-4E78-A7F9-0482824028AC}" type="datetimeFigureOut">
              <a:rPr lang="de-DE" smtClean="0"/>
              <a:pPr/>
              <a:t>30.08.2012</a:t>
            </a:fld>
            <a:endParaRPr lang="de-D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de-DE"/>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de-DE"/>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6213083-7A0D-4B02-B727-CD96C096CE76}" type="slidenum">
              <a:rPr lang="de-DE" smtClean="0"/>
              <a:pPr/>
              <a:t>‹#›</a:t>
            </a:fld>
            <a:endParaRPr lang="de-DE"/>
          </a:p>
        </p:txBody>
      </p:sp>
    </p:spTree>
    <p:extLst>
      <p:ext uri="{BB962C8B-B14F-4D97-AF65-F5344CB8AC3E}">
        <p14:creationId xmlns="" xmlns:p14="http://schemas.microsoft.com/office/powerpoint/2010/main" val="1584883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smtClean="0"/>
              <a:t>Irrigation is the first sector to loose out as water scarcity increases</a:t>
            </a:r>
          </a:p>
          <a:p>
            <a:r>
              <a:rPr lang="en-US" dirty="0" smtClean="0"/>
              <a:t>Increasing costs of developing new water sources, land degradation in irrigated areas, water pollution, ecosystem degradation.</a:t>
            </a:r>
          </a:p>
          <a:p>
            <a:r>
              <a:rPr lang="en-GB" dirty="0" smtClean="0"/>
              <a:t>Water Scarcity - projected as important determinant of food security than land security, according to UN ( UNDP, 2007)</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2</a:t>
            </a:fld>
            <a:endParaRPr lang="de-DE"/>
          </a:p>
        </p:txBody>
      </p:sp>
    </p:spTree>
    <p:extLst>
      <p:ext uri="{BB962C8B-B14F-4D97-AF65-F5344CB8AC3E}">
        <p14:creationId xmlns="" xmlns:p14="http://schemas.microsoft.com/office/powerpoint/2010/main" val="167124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0"/>
              </a:spcBef>
              <a:spcAft>
                <a:spcPts val="1000"/>
              </a:spcAft>
            </a:pPr>
            <a:r>
              <a:rPr lang="en-AU" sz="1200" dirty="0" smtClean="0">
                <a:effectLst/>
                <a:latin typeface="+mn-lt"/>
                <a:ea typeface="MS Mincho"/>
                <a:cs typeface="Times New Roman"/>
              </a:rPr>
              <a:t>: Top sources of virtual water imports into the USA. Flow line colour encodes the magnitude of the flow. Flow lines directly connect the original source of scarce water to American consumers; intermediate processing stops are accounted for but not explicitly visualised.</a:t>
            </a:r>
            <a:endParaRPr lang="en-US" sz="1200" dirty="0" smtClean="0">
              <a:effectLst/>
              <a:latin typeface="+mn-lt"/>
              <a:ea typeface="MS Mincho"/>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Examining the top importers of scarce water into the USA (Fig. 3), the traditional major economic trading partners in Europe, Latin America and Asia are outranked by water-scarce countries. India, Australia, China, Pakistan, Turkey, Thailand, and Argentina are major sources of scarce water embodied in imports, and suppliers in Africa (both North and Sub-Saharan) and Central Asia also stand out as exporters of scarce water. Among other water-intense agricultural products, these countries export cotton, beef, fruit, and rice. Further details can be found in </a:t>
            </a:r>
            <a:r>
              <a:rPr lang="en-AU" sz="1200" i="1" kern="1200" dirty="0" smtClean="0">
                <a:solidFill>
                  <a:schemeClr val="tx1"/>
                </a:solidFill>
                <a:effectLst/>
                <a:latin typeface="+mn-lt"/>
                <a:ea typeface="+mn-ea"/>
                <a:cs typeface="+mn-cs"/>
              </a:rPr>
              <a:t>SI S4</a:t>
            </a:r>
            <a:r>
              <a:rPr lang="en-AU"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17</a:t>
            </a:fld>
            <a:endParaRPr lang="de-DE"/>
          </a:p>
        </p:txBody>
      </p:sp>
    </p:spTree>
    <p:extLst>
      <p:ext uri="{BB962C8B-B14F-4D97-AF65-F5344CB8AC3E}">
        <p14:creationId xmlns="" xmlns:p14="http://schemas.microsoft.com/office/powerpoint/2010/main" val="1360660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19</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21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400" dirty="0" smtClean="0">
                <a:solidFill>
                  <a:srgbClr val="C00000"/>
                </a:solidFill>
              </a:rPr>
              <a:t>Climate change hardest hit areas with intense water scarcity and food security problems are Sub Sahara Africa &amp; parts of South Asia, which are prone to malnutrition, poverty and hunger</a:t>
            </a:r>
            <a:endParaRPr lang="en-US"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3</a:t>
            </a:fld>
            <a:endParaRPr lang="de-DE"/>
          </a:p>
        </p:txBody>
      </p:sp>
    </p:spTree>
    <p:extLst>
      <p:ext uri="{BB962C8B-B14F-4D97-AF65-F5344CB8AC3E}">
        <p14:creationId xmlns="" xmlns:p14="http://schemas.microsoft.com/office/powerpoint/2010/main" val="3440731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r>
              <a:rPr lang="en-US" b="0" i="0" u="none" strike="noStrike" baseline="0" dirty="0" smtClean="0"/>
              <a:t>Water-Food systems changes are driven by demand, prices, technology</a:t>
            </a:r>
            <a:r>
              <a:rPr lang="en-US" b="0" i="0" u="none" strike="noStrike" dirty="0" smtClean="0"/>
              <a:t> and</a:t>
            </a:r>
            <a:r>
              <a:rPr lang="en-US" b="0" i="0" u="none" strike="noStrike" baseline="0" dirty="0" smtClean="0"/>
              <a:t> resource constraints.</a:t>
            </a:r>
          </a:p>
          <a:p>
            <a:pPr defTabSz="966612"/>
            <a:r>
              <a:rPr lang="en-US" b="0" i="0" u="none" strike="noStrike" baseline="0" dirty="0" err="1" smtClean="0"/>
              <a:t>Interdepnedency</a:t>
            </a:r>
            <a:r>
              <a:rPr lang="en-US" b="0" i="0" u="none" strike="noStrike" baseline="0" dirty="0" smtClean="0"/>
              <a:t> and </a:t>
            </a:r>
            <a:r>
              <a:rPr lang="en-US" b="0" i="0" u="none" strike="noStrike" baseline="0" dirty="0" err="1" smtClean="0"/>
              <a:t>feedbak</a:t>
            </a:r>
            <a:r>
              <a:rPr lang="en-US" b="0" i="0" u="none" strike="noStrike" baseline="0" dirty="0" smtClean="0"/>
              <a:t> effects.-Dynamic</a:t>
            </a:r>
          </a:p>
          <a:p>
            <a:pPr defTabSz="966612"/>
            <a:r>
              <a:rPr lang="en-US" b="0" i="0" u="none" strike="noStrike" baseline="0" dirty="0" smtClean="0"/>
              <a:t>Further complicated by trade, markets and speculation.</a:t>
            </a:r>
          </a:p>
          <a:p>
            <a:pPr defTabSz="966612"/>
            <a:r>
              <a:rPr lang="en-US" b="0" i="0" u="none" strike="noStrike" baseline="0" dirty="0" smtClean="0"/>
              <a:t>In short, its </a:t>
            </a:r>
            <a:r>
              <a:rPr lang="en-US" b="0" i="0" u="none" strike="noStrike" baseline="0" dirty="0" err="1" smtClean="0"/>
              <a:t>comlicated</a:t>
            </a:r>
            <a:endParaRPr lang="en-US" b="0" i="0" u="none" strike="noStrike" baseline="0" dirty="0" smtClean="0"/>
          </a:p>
          <a:p>
            <a:endParaRPr lang="de-DE"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4</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6</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8</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362480" indent="-362480" defTabSz="966612">
              <a:spcBef>
                <a:spcPct val="20000"/>
              </a:spcBef>
              <a:buFont typeface="Arial" pitchFamily="34" charset="0"/>
              <a:buChar char="•"/>
              <a:defRPr/>
            </a:pPr>
            <a:r>
              <a:rPr lang="en-GB" sz="3400" dirty="0" smtClean="0">
                <a:solidFill>
                  <a:srgbClr val="000000"/>
                </a:solidFill>
                <a:ea typeface="Times New Roman"/>
              </a:rPr>
              <a:t>The amplified interconnectedness of global   food and water availability, food and water security calls for joint global responsibility and cooperation</a:t>
            </a:r>
            <a:endParaRPr lang="en-US" sz="3400" dirty="0" smtClean="0">
              <a:solidFill>
                <a:prstClr val="black"/>
              </a:solidFill>
            </a:endParaRPr>
          </a:p>
          <a:p>
            <a:pPr marL="362480" indent="-362480" defTabSz="966612">
              <a:spcBef>
                <a:spcPct val="20000"/>
              </a:spcBef>
              <a:buFont typeface="Arial" pitchFamily="34" charset="0"/>
              <a:buChar char="•"/>
              <a:defRPr/>
            </a:pPr>
            <a:r>
              <a:rPr lang="en-GB" sz="3400" dirty="0" smtClean="0">
                <a:solidFill>
                  <a:srgbClr val="000000"/>
                </a:solidFill>
                <a:ea typeface="Times New Roman"/>
              </a:rPr>
              <a:t>Policy- and decision-making requires a nexus   approach that reduces trade-offs and builds </a:t>
            </a:r>
            <a:r>
              <a:rPr lang="en-GB" sz="3400" dirty="0" smtClean="0">
                <a:solidFill>
                  <a:srgbClr val="000000"/>
                </a:solidFill>
                <a:ea typeface="Times New Roman"/>
                <a:cs typeface="Times New Roman"/>
              </a:rPr>
              <a:t>synergies</a:t>
            </a:r>
            <a:r>
              <a:rPr lang="en-GB" sz="3400" dirty="0" smtClean="0">
                <a:solidFill>
                  <a:srgbClr val="000000"/>
                </a:solidFill>
                <a:ea typeface="Times New Roman"/>
              </a:rPr>
              <a:t> across sectors</a:t>
            </a:r>
            <a:endParaRPr lang="en-GB" sz="3400" dirty="0" smtClean="0">
              <a:solidFill>
                <a:srgbClr val="000000"/>
              </a:solidFill>
            </a:endParaRPr>
          </a:p>
          <a:p>
            <a:endParaRPr lang="en-US" dirty="0"/>
          </a:p>
        </p:txBody>
      </p:sp>
      <p:sp>
        <p:nvSpPr>
          <p:cNvPr id="4" name="Slide Number Placeholder 3"/>
          <p:cNvSpPr>
            <a:spLocks noGrp="1"/>
          </p:cNvSpPr>
          <p:nvPr>
            <p:ph type="sldNum" sz="quarter" idx="10"/>
          </p:nvPr>
        </p:nvSpPr>
        <p:spPr/>
        <p:txBody>
          <a:bodyPr/>
          <a:lstStyle/>
          <a:p>
            <a:fld id="{26213083-7A0D-4B02-B727-CD96C096CE76}" type="slidenum">
              <a:rPr lang="de-DE" smtClean="0">
                <a:solidFill>
                  <a:prstClr val="black"/>
                </a:solidFill>
              </a:rPr>
              <a:pPr/>
              <a:t>9</a:t>
            </a:fld>
            <a:endParaRPr lang="de-DE">
              <a:solidFill>
                <a:prstClr val="black"/>
              </a:solidFill>
            </a:endParaRPr>
          </a:p>
        </p:txBody>
      </p:sp>
    </p:spTree>
    <p:extLst>
      <p:ext uri="{BB962C8B-B14F-4D97-AF65-F5344CB8AC3E}">
        <p14:creationId xmlns="" xmlns:p14="http://schemas.microsoft.com/office/powerpoint/2010/main" val="674340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10</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300" dirty="0" smtClean="0"/>
              <a:t>We incorporate water scarcity into assessments of virtual water flows.</a:t>
            </a:r>
            <a:endParaRPr lang="de-DE"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12</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26213083-7A0D-4B02-B727-CD96C096CE76}" type="slidenum">
              <a:rPr lang="de-DE" smtClean="0"/>
              <a:pPr/>
              <a:t>13</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AD596331-188F-42F9-B959-CBAE1A2B63D0}" type="datetime1">
              <a:rPr lang="en-US" smtClean="0"/>
              <a:pPr/>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AAAAB8DD-C996-4F7E-8B32-52733C0B514F}" type="datetime1">
              <a:rPr lang="en-US" smtClean="0"/>
              <a:pPr/>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913D9F5B-A3EF-4612-8890-39AB24CD3E14}" type="datetime1">
              <a:rPr lang="en-US" smtClean="0"/>
              <a:pPr/>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3694F864-CA7C-406D-BE22-CE374182FA5D}" type="datetime1">
              <a:rPr lang="en-US" smtClean="0"/>
              <a:pPr/>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2F65D-F56E-4D58-BF9B-E347283132BE}" type="datetime1">
              <a:rPr lang="en-US" smtClean="0"/>
              <a:pPr/>
              <a:t>8/30/2012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9E6E6963-B6CF-44F4-B06E-D35E032B3B7C}" type="datetime1">
              <a:rPr lang="en-US" smtClean="0"/>
              <a:pPr/>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D80E0C40-C378-4CB5-8E0A-CDCE461978BC}" type="datetime1">
              <a:rPr lang="en-US" smtClean="0"/>
              <a:pPr/>
              <a:t>8/30/2012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DD6208B7-EBD6-4335-8FE0-53EF70A2E9CC}" type="datetime1">
              <a:rPr lang="en-US" smtClean="0"/>
              <a:pPr/>
              <a:t>8/30/2012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3527D-75AE-48D1-B51E-CF581B7A6750}" type="datetime1">
              <a:rPr lang="en-US" smtClean="0"/>
              <a:pPr/>
              <a:t>8/30/2012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F9C69-6E66-4E59-9E3C-A5B1EB7CDCEC}" type="datetime1">
              <a:rPr lang="en-US" smtClean="0"/>
              <a:pPr/>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E8690-1399-4F25-B402-CCD75FD7B1C9}" type="datetime1">
              <a:rPr lang="en-US" smtClean="0"/>
              <a:pPr/>
              <a:t>8/30/2012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A48A1-3095-4171-A950-A7DEA799A8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F75B5-1121-466C-98FD-C94C58E42CB0}" type="datetime1">
              <a:rPr lang="en-US" smtClean="0"/>
              <a:pPr/>
              <a:t>8/30/2012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A48A1-3095-4171-A950-A7DEA799A8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tiff"/><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7175"/>
            <a:ext cx="7772400" cy="1470025"/>
          </a:xfrm>
        </p:spPr>
        <p:txBody>
          <a:bodyPr/>
          <a:lstStyle/>
          <a:p>
            <a:r>
              <a:rPr lang="en-US" dirty="0" smtClean="0"/>
              <a:t>FOOD SECURITY THROUGH THE WATER LENS</a:t>
            </a:r>
            <a:endParaRPr lang="en-US" dirty="0"/>
          </a:p>
        </p:txBody>
      </p:sp>
      <p:sp>
        <p:nvSpPr>
          <p:cNvPr id="3" name="Subtitle 2"/>
          <p:cNvSpPr>
            <a:spLocks noGrp="1"/>
          </p:cNvSpPr>
          <p:nvPr>
            <p:ph type="subTitle" idx="1"/>
          </p:nvPr>
        </p:nvSpPr>
        <p:spPr>
          <a:xfrm>
            <a:off x="1371600" y="4572000"/>
            <a:ext cx="6400800" cy="1752600"/>
          </a:xfrm>
        </p:spPr>
        <p:txBody>
          <a:bodyPr/>
          <a:lstStyle/>
          <a:p>
            <a:r>
              <a:rPr lang="en-US" dirty="0" smtClean="0">
                <a:solidFill>
                  <a:schemeClr val="tx1"/>
                </a:solidFill>
              </a:rPr>
              <a:t>Anik Bhaduri </a:t>
            </a:r>
          </a:p>
          <a:p>
            <a:r>
              <a:rPr lang="en-US" dirty="0" smtClean="0">
                <a:solidFill>
                  <a:schemeClr val="tx1"/>
                </a:solidFill>
              </a:rPr>
              <a:t>Bonn</a:t>
            </a:r>
          </a:p>
          <a:p>
            <a:r>
              <a:rPr lang="en-US" dirty="0" smtClean="0">
                <a:solidFill>
                  <a:schemeClr val="tx1"/>
                </a:solidFill>
              </a:rPr>
              <a:t>30</a:t>
            </a:r>
            <a:r>
              <a:rPr lang="en-US" baseline="30000" dirty="0" smtClean="0">
                <a:solidFill>
                  <a:schemeClr val="tx1"/>
                </a:solidFill>
              </a:rPr>
              <a:t>Th</a:t>
            </a:r>
            <a:r>
              <a:rPr lang="en-US" dirty="0" smtClean="0">
                <a:solidFill>
                  <a:schemeClr val="tx1"/>
                </a:solidFill>
              </a:rPr>
              <a:t> August , 2012</a:t>
            </a:r>
          </a:p>
        </p:txBody>
      </p:sp>
      <p:pic>
        <p:nvPicPr>
          <p:cNvPr id="1026" name="Picture 2"/>
          <p:cNvPicPr>
            <a:picLocks noChangeAspect="1" noChangeArrowheads="1"/>
          </p:cNvPicPr>
          <p:nvPr/>
        </p:nvPicPr>
        <p:blipFill>
          <a:blip r:embed="rId2" cstate="print"/>
          <a:srcRect/>
          <a:stretch>
            <a:fillRect/>
          </a:stretch>
        </p:blipFill>
        <p:spPr bwMode="auto">
          <a:xfrm>
            <a:off x="228600" y="152401"/>
            <a:ext cx="1447800" cy="1983186"/>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F66A48A1-3095-4171-A950-A7DEA799A8AD}" type="slidenum">
              <a:rPr lang="en-US" smtClean="0"/>
              <a:pPr/>
              <a:t>1</a:t>
            </a:fld>
            <a:endParaRPr lang="en-US"/>
          </a:p>
        </p:txBody>
      </p:sp>
      <p:sp>
        <p:nvSpPr>
          <p:cNvPr id="7" name="Round Single Corner Rectangle 6"/>
          <p:cNvSpPr/>
          <p:nvPr/>
        </p:nvSpPr>
        <p:spPr>
          <a:xfrm>
            <a:off x="8458200" y="6248400"/>
            <a:ext cx="457200" cy="533400"/>
          </a:xfrm>
          <a:prstGeom prst="round1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 xmlns:p14="http://schemas.microsoft.com/office/powerpoint/2010/main" val="4266059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Water Governance</a:t>
            </a:r>
            <a:endParaRPr lang="en-US" dirty="0">
              <a:solidFill>
                <a:srgbClr val="0070C0"/>
              </a:solidFill>
            </a:endParaRPr>
          </a:p>
        </p:txBody>
      </p:sp>
      <p:sp>
        <p:nvSpPr>
          <p:cNvPr id="3" name="Content Placeholder 2"/>
          <p:cNvSpPr>
            <a:spLocks noGrp="1"/>
          </p:cNvSpPr>
          <p:nvPr>
            <p:ph idx="1"/>
          </p:nvPr>
        </p:nvSpPr>
        <p:spPr>
          <a:xfrm>
            <a:off x="457200" y="1752600"/>
            <a:ext cx="8229600" cy="4525963"/>
          </a:xfrm>
        </p:spPr>
        <p:txBody>
          <a:bodyPr>
            <a:normAutofit/>
          </a:bodyPr>
          <a:lstStyle/>
          <a:p>
            <a:r>
              <a:rPr lang="en-US" dirty="0" smtClean="0"/>
              <a:t>Strengthen the human dimension of water scarcity and quality management and policy</a:t>
            </a:r>
          </a:p>
          <a:p>
            <a:r>
              <a:rPr lang="en-US" dirty="0" smtClean="0"/>
              <a:t>Address land and water scarcity jointly</a:t>
            </a:r>
          </a:p>
          <a:p>
            <a:r>
              <a:rPr lang="en-US" dirty="0" smtClean="0"/>
              <a:t>Intensify agricultural productivity with more efficient water use</a:t>
            </a:r>
          </a:p>
          <a:p>
            <a:r>
              <a:rPr lang="en-US" dirty="0" smtClean="0"/>
              <a:t>Efficient use of water – for equitable distribution of water</a:t>
            </a:r>
          </a:p>
          <a:p>
            <a:r>
              <a:rPr lang="en-US" dirty="0" smtClean="0"/>
              <a:t>Foster value oriented water reuse</a:t>
            </a:r>
          </a:p>
          <a:p>
            <a:pPr marL="0" indent="0"/>
            <a:endParaRPr lang="en-US" dirty="0"/>
          </a:p>
        </p:txBody>
      </p:sp>
      <p:pic>
        <p:nvPicPr>
          <p:cNvPr id="4" name="Picture 3"/>
          <p:cNvPicPr>
            <a:picLocks noChangeAspect="1" noChangeArrowheads="1"/>
          </p:cNvPicPr>
          <p:nvPr/>
        </p:nvPicPr>
        <p:blipFill>
          <a:blip r:embed="rId3" cstate="print"/>
          <a:srcRect/>
          <a:stretch>
            <a:fillRect/>
          </a:stretch>
        </p:blipFill>
        <p:spPr bwMode="auto">
          <a:xfrm>
            <a:off x="152400" y="152400"/>
            <a:ext cx="533400" cy="537920"/>
          </a:xfrm>
          <a:prstGeom prst="rect">
            <a:avLst/>
          </a:prstGeom>
          <a:noFill/>
          <a:ln w="9525">
            <a:noFill/>
            <a:miter lim="800000"/>
            <a:headEnd/>
            <a:tailEnd/>
          </a:ln>
          <a:effectLst/>
        </p:spPr>
      </p:pic>
      <p:sp>
        <p:nvSpPr>
          <p:cNvPr id="6" name="Round Single Corner Rectangle 5"/>
          <p:cNvSpPr/>
          <p:nvPr/>
        </p:nvSpPr>
        <p:spPr>
          <a:xfrm>
            <a:off x="0" y="13716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lide Number Placeholder 6"/>
          <p:cNvSpPr>
            <a:spLocks noGrp="1"/>
          </p:cNvSpPr>
          <p:nvPr>
            <p:ph type="sldNum" sz="quarter" idx="12"/>
          </p:nvPr>
        </p:nvSpPr>
        <p:spPr/>
        <p:txBody>
          <a:bodyPr/>
          <a:lstStyle/>
          <a:p>
            <a:fld id="{F66A48A1-3095-4171-A950-A7DEA799A8AD}" type="slidenum">
              <a:rPr lang="en-US" smtClean="0"/>
              <a:pPr/>
              <a:t>10</a:t>
            </a:fld>
            <a:endParaRPr lang="en-US"/>
          </a:p>
        </p:txBody>
      </p:sp>
    </p:spTree>
    <p:extLst>
      <p:ext uri="{BB962C8B-B14F-4D97-AF65-F5344CB8AC3E}">
        <p14:creationId xmlns="" xmlns:p14="http://schemas.microsoft.com/office/powerpoint/2010/main" val="4067153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lvl="0" fontAlgn="base">
              <a:spcAft>
                <a:spcPct val="0"/>
              </a:spcAft>
            </a:pPr>
            <a:r>
              <a:rPr lang="de-DE" sz="3200" b="1" i="1" dirty="0" smtClean="0">
                <a:solidFill>
                  <a:srgbClr val="0070C0"/>
                </a:solidFill>
                <a:latin typeface="+mn-lt"/>
                <a:ea typeface="+mn-ea"/>
                <a:cs typeface="+mn-cs"/>
              </a:rPr>
              <a:t>  </a:t>
            </a:r>
            <a:r>
              <a:rPr lang="de-DE" sz="4900" dirty="0" smtClean="0">
                <a:solidFill>
                  <a:srgbClr val="0070C0"/>
                </a:solidFill>
                <a:latin typeface="+mn-lt"/>
                <a:ea typeface="+mn-ea"/>
                <a:cs typeface="+mn-cs"/>
              </a:rPr>
              <a:t>Virtual Water Trade -</a:t>
            </a:r>
            <a:r>
              <a:rPr lang="en-US" sz="4900" dirty="0" smtClean="0">
                <a:solidFill>
                  <a:srgbClr val="0070C0"/>
                </a:solidFill>
                <a:latin typeface="+mn-lt"/>
              </a:rPr>
              <a:t> Global food trade and food security linkage</a:t>
            </a:r>
            <a:r>
              <a:rPr lang="en-US" dirty="0" smtClean="0">
                <a:solidFill>
                  <a:srgbClr val="0070C0"/>
                </a:solidFill>
                <a:latin typeface="+mn-lt"/>
              </a:rPr>
              <a:t>s</a:t>
            </a:r>
            <a:endParaRPr lang="en-US" dirty="0">
              <a:solidFill>
                <a:srgbClr val="0070C0"/>
              </a:solidFill>
              <a:latin typeface="+mn-lt"/>
            </a:endParaRPr>
          </a:p>
        </p:txBody>
      </p:sp>
      <p:sp>
        <p:nvSpPr>
          <p:cNvPr id="3" name="Content Placeholder 2"/>
          <p:cNvSpPr>
            <a:spLocks noGrp="1"/>
          </p:cNvSpPr>
          <p:nvPr>
            <p:ph idx="1"/>
          </p:nvPr>
        </p:nvSpPr>
        <p:spPr>
          <a:xfrm>
            <a:off x="457200" y="1676401"/>
            <a:ext cx="8229600" cy="4953000"/>
          </a:xfrm>
        </p:spPr>
        <p:txBody>
          <a:bodyPr>
            <a:noAutofit/>
          </a:bodyPr>
          <a:lstStyle/>
          <a:p>
            <a:pPr lvl="0">
              <a:spcBef>
                <a:spcPts val="720"/>
              </a:spcBef>
            </a:pPr>
            <a:r>
              <a:rPr lang="en-US" dirty="0" smtClean="0"/>
              <a:t>Spatial scarcity can be alleviated by conveying water  from where it is abundant to where it is scarce </a:t>
            </a:r>
          </a:p>
          <a:p>
            <a:pPr>
              <a:spcBef>
                <a:spcPts val="0"/>
              </a:spcBef>
            </a:pPr>
            <a:r>
              <a:rPr lang="en-US" dirty="0" smtClean="0"/>
              <a:t> Alternatively, by trading the product of water (crop yield) between water abundant and water scarce regions (i.e., virtual water trade)</a:t>
            </a:r>
          </a:p>
          <a:p>
            <a:pPr>
              <a:spcBef>
                <a:spcPts val="0"/>
              </a:spcBef>
            </a:pPr>
            <a:r>
              <a:rPr lang="en-US" dirty="0" smtClean="0"/>
              <a:t>International food trade is vital for global food security</a:t>
            </a:r>
          </a:p>
          <a:p>
            <a:pPr>
              <a:spcBef>
                <a:spcPts val="0"/>
              </a:spcBef>
            </a:pPr>
            <a:r>
              <a:rPr lang="en-US" dirty="0" smtClean="0"/>
              <a:t>Improve entitlements of water through exchange  </a:t>
            </a:r>
          </a:p>
        </p:txBody>
      </p:sp>
      <p:pic>
        <p:nvPicPr>
          <p:cNvPr id="4" name="Picture 3"/>
          <p:cNvPicPr>
            <a:picLocks noChangeAspect="1" noChangeArrowheads="1"/>
          </p:cNvPicPr>
          <p:nvPr/>
        </p:nvPicPr>
        <p:blipFill>
          <a:blip r:embed="rId2" cstate="print"/>
          <a:srcRect/>
          <a:stretch>
            <a:fillRect/>
          </a:stretch>
        </p:blipFill>
        <p:spPr bwMode="auto">
          <a:xfrm>
            <a:off x="152400" y="152400"/>
            <a:ext cx="533400" cy="537920"/>
          </a:xfrm>
          <a:prstGeom prst="rect">
            <a:avLst/>
          </a:prstGeom>
          <a:noFill/>
          <a:ln w="9525">
            <a:noFill/>
            <a:miter lim="800000"/>
            <a:headEnd/>
            <a:tailEnd/>
          </a:ln>
          <a:effectLst/>
        </p:spPr>
      </p:pic>
      <p:sp>
        <p:nvSpPr>
          <p:cNvPr id="5" name="Round Single Corner Rectangle 4"/>
          <p:cNvSpPr/>
          <p:nvPr/>
        </p:nvSpPr>
        <p:spPr>
          <a:xfrm>
            <a:off x="0" y="14478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lide Number Placeholder 5"/>
          <p:cNvSpPr>
            <a:spLocks noGrp="1"/>
          </p:cNvSpPr>
          <p:nvPr>
            <p:ph type="sldNum" sz="quarter" idx="12"/>
          </p:nvPr>
        </p:nvSpPr>
        <p:spPr/>
        <p:txBody>
          <a:bodyPr/>
          <a:lstStyle/>
          <a:p>
            <a:fld id="{F66A48A1-3095-4171-A950-A7DEA799A8AD}" type="slidenum">
              <a:rPr lang="en-US" smtClean="0"/>
              <a:pPr/>
              <a:t>11</a:t>
            </a:fld>
            <a:endParaRPr lang="en-US"/>
          </a:p>
        </p:txBody>
      </p:sp>
    </p:spTree>
    <p:extLst>
      <p:ext uri="{BB962C8B-B14F-4D97-AF65-F5344CB8AC3E}">
        <p14:creationId xmlns="" xmlns:p14="http://schemas.microsoft.com/office/powerpoint/2010/main" val="2838691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Autofit/>
          </a:bodyPr>
          <a:lstStyle/>
          <a:p>
            <a:r>
              <a:rPr lang="en-US" dirty="0"/>
              <a:t>W</a:t>
            </a:r>
            <a:r>
              <a:rPr lang="en-US" dirty="0" smtClean="0"/>
              <a:t>iden the range of food available for consumption, improving diets and satisfying food preferences</a:t>
            </a:r>
            <a:endParaRPr lang="en-US" dirty="0" smtClean="0">
              <a:solidFill>
                <a:srgbClr val="C00000"/>
              </a:solidFill>
            </a:endParaRPr>
          </a:p>
          <a:p>
            <a:r>
              <a:rPr lang="en-US" dirty="0" smtClean="0"/>
              <a:t>The basic approach in quantifying the virtual water trade flows so far may have been too simple to indicate whether a water scarce country is a net importer or exporter of water</a:t>
            </a:r>
          </a:p>
          <a:p>
            <a:r>
              <a:rPr lang="en-AU" dirty="0" smtClean="0"/>
              <a:t>In previous studies virtual water volumes are lumped together from countries experiencing vastly different degrees of water scarcity</a:t>
            </a:r>
          </a:p>
          <a:p>
            <a:endParaRPr lang="de-DE" dirty="0"/>
          </a:p>
        </p:txBody>
      </p:sp>
      <p:pic>
        <p:nvPicPr>
          <p:cNvPr id="4" name="Picture 3"/>
          <p:cNvPicPr>
            <a:picLocks noChangeAspect="1" noChangeArrowheads="1"/>
          </p:cNvPicPr>
          <p:nvPr/>
        </p:nvPicPr>
        <p:blipFill>
          <a:blip r:embed="rId3" cstate="print"/>
          <a:srcRect/>
          <a:stretch>
            <a:fillRect/>
          </a:stretch>
        </p:blipFill>
        <p:spPr bwMode="auto">
          <a:xfrm>
            <a:off x="152400" y="152400"/>
            <a:ext cx="533400" cy="537920"/>
          </a:xfrm>
          <a:prstGeom prst="rect">
            <a:avLst/>
          </a:prstGeom>
          <a:noFill/>
          <a:ln w="9525">
            <a:noFill/>
            <a:miter lim="800000"/>
            <a:headEnd/>
            <a:tailEnd/>
          </a:ln>
          <a:effectLst/>
        </p:spPr>
      </p:pic>
      <p:sp>
        <p:nvSpPr>
          <p:cNvPr id="5" name="Title 1"/>
          <p:cNvSpPr>
            <a:spLocks noGrp="1"/>
          </p:cNvSpPr>
          <p:nvPr>
            <p:ph type="title"/>
          </p:nvPr>
        </p:nvSpPr>
        <p:spPr>
          <a:xfrm>
            <a:off x="457200" y="152400"/>
            <a:ext cx="8229600" cy="1143000"/>
          </a:xfrm>
        </p:spPr>
        <p:txBody>
          <a:bodyPr>
            <a:normAutofit fontScale="90000"/>
          </a:bodyPr>
          <a:lstStyle/>
          <a:p>
            <a:pPr lvl="0" fontAlgn="base">
              <a:spcAft>
                <a:spcPct val="0"/>
              </a:spcAft>
            </a:pPr>
            <a:r>
              <a:rPr lang="de-DE" sz="3200" b="1" i="1" dirty="0" smtClean="0">
                <a:solidFill>
                  <a:srgbClr val="0070C0"/>
                </a:solidFill>
                <a:latin typeface="+mn-lt"/>
                <a:ea typeface="+mn-ea"/>
                <a:cs typeface="+mn-cs"/>
              </a:rPr>
              <a:t>  </a:t>
            </a:r>
            <a:r>
              <a:rPr lang="de-DE" sz="4900" dirty="0" smtClean="0">
                <a:solidFill>
                  <a:srgbClr val="0070C0"/>
                </a:solidFill>
                <a:ea typeface="+mn-ea"/>
                <a:cs typeface="+mn-cs"/>
              </a:rPr>
              <a:t>Virtual Water Trade -</a:t>
            </a:r>
            <a:r>
              <a:rPr lang="en-US" sz="4900" dirty="0" smtClean="0">
                <a:solidFill>
                  <a:srgbClr val="0070C0"/>
                </a:solidFill>
              </a:rPr>
              <a:t> Global food Trade and Food security linkages</a:t>
            </a:r>
            <a:endParaRPr lang="en-US" sz="4900" dirty="0">
              <a:solidFill>
                <a:srgbClr val="0070C0"/>
              </a:solidFill>
            </a:endParaRPr>
          </a:p>
        </p:txBody>
      </p:sp>
      <p:sp>
        <p:nvSpPr>
          <p:cNvPr id="6" name="Round Single Corner Rectangle 5"/>
          <p:cNvSpPr/>
          <p:nvPr/>
        </p:nvSpPr>
        <p:spPr>
          <a:xfrm>
            <a:off x="0" y="14478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lide Number Placeholder 6"/>
          <p:cNvSpPr>
            <a:spLocks noGrp="1"/>
          </p:cNvSpPr>
          <p:nvPr>
            <p:ph type="sldNum" sz="quarter" idx="12"/>
          </p:nvPr>
        </p:nvSpPr>
        <p:spPr/>
        <p:txBody>
          <a:bodyPr/>
          <a:lstStyle/>
          <a:p>
            <a:fld id="{F66A48A1-3095-4171-A950-A7DEA799A8AD}"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200"/>
            <a:ext cx="8229600" cy="1143000"/>
          </a:xfrm>
        </p:spPr>
        <p:txBody>
          <a:bodyPr>
            <a:noAutofit/>
          </a:bodyPr>
          <a:lstStyle/>
          <a:p>
            <a:r>
              <a:rPr lang="en-US" dirty="0" smtClean="0">
                <a:solidFill>
                  <a:srgbClr val="0070C0"/>
                </a:solidFill>
                <a:ea typeface="Cambria Math" pitchFamily="18" charset="0"/>
              </a:rPr>
              <a:t>Ten countries top-ranked in terms of their water use (a) and </a:t>
            </a:r>
            <a:br>
              <a:rPr lang="en-US" dirty="0" smtClean="0">
                <a:solidFill>
                  <a:srgbClr val="0070C0"/>
                </a:solidFill>
                <a:ea typeface="Cambria Math" pitchFamily="18" charset="0"/>
              </a:rPr>
            </a:br>
            <a:r>
              <a:rPr lang="en-US" dirty="0" smtClean="0">
                <a:solidFill>
                  <a:srgbClr val="0070C0"/>
                </a:solidFill>
                <a:ea typeface="Cambria Math" pitchFamily="18" charset="0"/>
              </a:rPr>
              <a:t>scarce-water use (b)</a:t>
            </a:r>
            <a:endParaRPr lang="de-DE"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423857904"/>
              </p:ext>
            </p:extLst>
          </p:nvPr>
        </p:nvGraphicFramePr>
        <p:xfrm>
          <a:off x="609600" y="2438400"/>
          <a:ext cx="3200400" cy="4178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 xmlns:p14="http://schemas.microsoft.com/office/powerpoint/2010/main" val="2686190723"/>
              </p:ext>
            </p:extLst>
          </p:nvPr>
        </p:nvGraphicFramePr>
        <p:xfrm>
          <a:off x="4648200" y="2667000"/>
          <a:ext cx="2942542" cy="3962400"/>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3"/>
          <p:cNvPicPr>
            <a:picLocks noChangeAspect="1" noChangeArrowheads="1"/>
          </p:cNvPicPr>
          <p:nvPr/>
        </p:nvPicPr>
        <p:blipFill>
          <a:blip r:embed="rId5" cstate="print"/>
          <a:srcRect/>
          <a:stretch>
            <a:fillRect/>
          </a:stretch>
        </p:blipFill>
        <p:spPr bwMode="auto">
          <a:xfrm>
            <a:off x="152400" y="152400"/>
            <a:ext cx="533400" cy="537920"/>
          </a:xfrm>
          <a:prstGeom prst="rect">
            <a:avLst/>
          </a:prstGeom>
          <a:noFill/>
          <a:ln w="9525">
            <a:noFill/>
            <a:miter lim="800000"/>
            <a:headEnd/>
            <a:tailEnd/>
          </a:ln>
          <a:effectLst/>
        </p:spPr>
      </p:pic>
      <p:sp>
        <p:nvSpPr>
          <p:cNvPr id="9" name="Round Single Corner Rectangle 8"/>
          <p:cNvSpPr/>
          <p:nvPr/>
        </p:nvSpPr>
        <p:spPr>
          <a:xfrm>
            <a:off x="0" y="22098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Slide Number Placeholder 9"/>
          <p:cNvSpPr>
            <a:spLocks noGrp="1"/>
          </p:cNvSpPr>
          <p:nvPr>
            <p:ph type="sldNum" sz="quarter" idx="12"/>
          </p:nvPr>
        </p:nvSpPr>
        <p:spPr/>
        <p:txBody>
          <a:bodyPr/>
          <a:lstStyle/>
          <a:p>
            <a:fld id="{F66A48A1-3095-4171-A950-A7DEA799A8A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200"/>
            <a:ext cx="8229600" cy="1143000"/>
          </a:xfrm>
        </p:spPr>
        <p:txBody>
          <a:bodyPr>
            <a:noAutofit/>
          </a:bodyPr>
          <a:lstStyle/>
          <a:p>
            <a:r>
              <a:rPr lang="en-US" dirty="0" smtClean="0">
                <a:solidFill>
                  <a:srgbClr val="0070C0"/>
                </a:solidFill>
                <a:ea typeface="Cambria Math" pitchFamily="18" charset="0"/>
              </a:rPr>
              <a:t>Ten countries top-ranked in terms of their water footprint (a) and scarce-water footprint (b)</a:t>
            </a:r>
            <a:endParaRPr lang="de-DE"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862304828"/>
              </p:ext>
            </p:extLst>
          </p:nvPr>
        </p:nvGraphicFramePr>
        <p:xfrm>
          <a:off x="457200" y="2286000"/>
          <a:ext cx="3429000" cy="4406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 xmlns:p14="http://schemas.microsoft.com/office/powerpoint/2010/main" val="1194476027"/>
              </p:ext>
            </p:extLst>
          </p:nvPr>
        </p:nvGraphicFramePr>
        <p:xfrm>
          <a:off x="4495800" y="2514600"/>
          <a:ext cx="3065663" cy="4128194"/>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3"/>
          <p:cNvPicPr>
            <a:picLocks noChangeAspect="1" noChangeArrowheads="1"/>
          </p:cNvPicPr>
          <p:nvPr/>
        </p:nvPicPr>
        <p:blipFill>
          <a:blip r:embed="rId4" cstate="print"/>
          <a:srcRect/>
          <a:stretch>
            <a:fillRect/>
          </a:stretch>
        </p:blipFill>
        <p:spPr bwMode="auto">
          <a:xfrm>
            <a:off x="152400" y="152400"/>
            <a:ext cx="533400" cy="537920"/>
          </a:xfrm>
          <a:prstGeom prst="rect">
            <a:avLst/>
          </a:prstGeom>
          <a:noFill/>
          <a:ln w="9525">
            <a:noFill/>
            <a:miter lim="800000"/>
            <a:headEnd/>
            <a:tailEnd/>
          </a:ln>
          <a:effectLst/>
        </p:spPr>
      </p:pic>
      <p:sp>
        <p:nvSpPr>
          <p:cNvPr id="8" name="Round Single Corner Rectangle 7"/>
          <p:cNvSpPr/>
          <p:nvPr/>
        </p:nvSpPr>
        <p:spPr>
          <a:xfrm>
            <a:off x="0" y="21336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Slide Number Placeholder 8"/>
          <p:cNvSpPr>
            <a:spLocks noGrp="1"/>
          </p:cNvSpPr>
          <p:nvPr>
            <p:ph type="sldNum" sz="quarter" idx="12"/>
          </p:nvPr>
        </p:nvSpPr>
        <p:spPr/>
        <p:txBody>
          <a:bodyPr/>
          <a:lstStyle/>
          <a:p>
            <a:fld id="{F66A48A1-3095-4171-A950-A7DEA799A8AD}"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533400"/>
            <a:ext cx="8229600" cy="1143000"/>
          </a:xfrm>
        </p:spPr>
        <p:txBody>
          <a:bodyPr>
            <a:noAutofit/>
          </a:bodyPr>
          <a:lstStyle/>
          <a:p>
            <a:r>
              <a:rPr lang="en-US" dirty="0" smtClean="0">
                <a:solidFill>
                  <a:srgbClr val="0070C0"/>
                </a:solidFill>
                <a:ea typeface="Cambria Math" pitchFamily="18" charset="0"/>
              </a:rPr>
              <a:t>Ten countries top-ranked in terms of their </a:t>
            </a:r>
            <a:r>
              <a:rPr lang="en-US" dirty="0" smtClean="0">
                <a:solidFill>
                  <a:srgbClr val="0070C0"/>
                </a:solidFill>
                <a:effectLst/>
              </a:rPr>
              <a:t>net imports of water (a) and scarce-water (b)</a:t>
            </a:r>
            <a:endParaRPr lang="de-DE"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103950102"/>
              </p:ext>
            </p:extLst>
          </p:nvPr>
        </p:nvGraphicFramePr>
        <p:xfrm>
          <a:off x="533400" y="2667000"/>
          <a:ext cx="3581400" cy="4191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 xmlns:p14="http://schemas.microsoft.com/office/powerpoint/2010/main" val="3365679912"/>
              </p:ext>
            </p:extLst>
          </p:nvPr>
        </p:nvGraphicFramePr>
        <p:xfrm>
          <a:off x="5257800" y="2683047"/>
          <a:ext cx="3100388" cy="4174953"/>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3"/>
          <p:cNvPicPr>
            <a:picLocks noChangeAspect="1" noChangeArrowheads="1"/>
          </p:cNvPicPr>
          <p:nvPr/>
        </p:nvPicPr>
        <p:blipFill>
          <a:blip r:embed="rId4" cstate="print"/>
          <a:srcRect/>
          <a:stretch>
            <a:fillRect/>
          </a:stretch>
        </p:blipFill>
        <p:spPr bwMode="auto">
          <a:xfrm>
            <a:off x="152400" y="152400"/>
            <a:ext cx="533400" cy="537920"/>
          </a:xfrm>
          <a:prstGeom prst="rect">
            <a:avLst/>
          </a:prstGeom>
          <a:noFill/>
          <a:ln w="9525">
            <a:noFill/>
            <a:miter lim="800000"/>
            <a:headEnd/>
            <a:tailEnd/>
          </a:ln>
          <a:effectLst/>
        </p:spPr>
      </p:pic>
      <p:sp>
        <p:nvSpPr>
          <p:cNvPr id="8" name="Round Single Corner Rectangle 7"/>
          <p:cNvSpPr/>
          <p:nvPr/>
        </p:nvSpPr>
        <p:spPr>
          <a:xfrm>
            <a:off x="0" y="22098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Slide Number Placeholder 8"/>
          <p:cNvSpPr>
            <a:spLocks noGrp="1"/>
          </p:cNvSpPr>
          <p:nvPr>
            <p:ph type="sldNum" sz="quarter" idx="12"/>
          </p:nvPr>
        </p:nvSpPr>
        <p:spPr/>
        <p:txBody>
          <a:bodyPr/>
          <a:lstStyle/>
          <a:p>
            <a:fld id="{F66A48A1-3095-4171-A950-A7DEA799A8AD}" type="slidenum">
              <a:rPr lang="en-US" smtClean="0"/>
              <a:pPr/>
              <a:t>15</a:t>
            </a:fld>
            <a:endParaRPr lang="en-US"/>
          </a:p>
        </p:txBody>
      </p:sp>
      <p:sp>
        <p:nvSpPr>
          <p:cNvPr id="10" name="Footer Placeholder 5"/>
          <p:cNvSpPr>
            <a:spLocks noGrp="1"/>
          </p:cNvSpPr>
          <p:nvPr/>
        </p:nvSpPr>
        <p:spPr>
          <a:xfrm>
            <a:off x="2971800" y="6513698"/>
            <a:ext cx="2942542" cy="365125"/>
          </a:xfrm>
          <a:prstGeom prst="rect">
            <a:avLst/>
          </a:prstGeom>
        </p:spPr>
        <p:txBody>
          <a:bodyPr vert="horz"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prstClr val="black">
                    <a:lumMod val="50000"/>
                    <a:lumOff val="50000"/>
                  </a:prstClr>
                </a:solidFill>
              </a:rPr>
              <a:t>Lenzen and </a:t>
            </a:r>
            <a:r>
              <a:rPr lang="en-US" dirty="0" err="1" smtClean="0">
                <a:solidFill>
                  <a:prstClr val="black">
                    <a:lumMod val="50000"/>
                    <a:lumOff val="50000"/>
                  </a:prstClr>
                </a:solidFill>
              </a:rPr>
              <a:t>Bhaduri..et</a:t>
            </a:r>
            <a:r>
              <a:rPr lang="en-US" dirty="0" smtClean="0">
                <a:solidFill>
                  <a:prstClr val="black">
                    <a:lumMod val="50000"/>
                    <a:lumOff val="50000"/>
                  </a:prstClr>
                </a:solidFill>
              </a:rPr>
              <a:t>  al 2012.The role of water scarcity in global virtual water flows</a:t>
            </a:r>
            <a:endParaRPr lang="en-US" dirty="0">
              <a:solidFill>
                <a:prstClr val="black">
                  <a:lumMod val="50000"/>
                  <a:lumOff val="50000"/>
                </a:prst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57200"/>
            <a:ext cx="8229600" cy="1143000"/>
          </a:xfrm>
        </p:spPr>
        <p:txBody>
          <a:bodyPr>
            <a:noAutofit/>
          </a:bodyPr>
          <a:lstStyle/>
          <a:p>
            <a:r>
              <a:rPr lang="en-US" dirty="0" smtClean="0">
                <a:solidFill>
                  <a:srgbClr val="0070C0"/>
                </a:solidFill>
                <a:ea typeface="Cambria Math" pitchFamily="18" charset="0"/>
              </a:rPr>
              <a:t>Ten countries top-ranked in terms of their </a:t>
            </a:r>
            <a:r>
              <a:rPr lang="en-US" dirty="0" smtClean="0">
                <a:solidFill>
                  <a:srgbClr val="0070C0"/>
                </a:solidFill>
                <a:effectLst/>
              </a:rPr>
              <a:t>net exports of water (a) and scarce-water (b)</a:t>
            </a:r>
            <a:endParaRPr lang="de-DE"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31266058"/>
              </p:ext>
            </p:extLst>
          </p:nvPr>
        </p:nvGraphicFramePr>
        <p:xfrm>
          <a:off x="533400" y="2319338"/>
          <a:ext cx="3124200" cy="45386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 xmlns:p14="http://schemas.microsoft.com/office/powerpoint/2010/main" val="3684509274"/>
              </p:ext>
            </p:extLst>
          </p:nvPr>
        </p:nvGraphicFramePr>
        <p:xfrm>
          <a:off x="5029200" y="2667000"/>
          <a:ext cx="3112304" cy="4191000"/>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3"/>
          <p:cNvPicPr>
            <a:picLocks noChangeAspect="1" noChangeArrowheads="1"/>
          </p:cNvPicPr>
          <p:nvPr/>
        </p:nvPicPr>
        <p:blipFill>
          <a:blip r:embed="rId4" cstate="print"/>
          <a:srcRect/>
          <a:stretch>
            <a:fillRect/>
          </a:stretch>
        </p:blipFill>
        <p:spPr bwMode="auto">
          <a:xfrm>
            <a:off x="152400" y="152400"/>
            <a:ext cx="533400" cy="53792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F66A48A1-3095-4171-A950-A7DEA799A8AD}" type="slidenum">
              <a:rPr lang="en-US" smtClean="0"/>
              <a:pPr/>
              <a:t>16</a:t>
            </a:fld>
            <a:endParaRPr lang="en-US"/>
          </a:p>
        </p:txBody>
      </p:sp>
      <p:sp>
        <p:nvSpPr>
          <p:cNvPr id="9" name="Round Single Corner Rectangle 8"/>
          <p:cNvSpPr/>
          <p:nvPr/>
        </p:nvSpPr>
        <p:spPr>
          <a:xfrm>
            <a:off x="0" y="22098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Footer Placeholder 5"/>
          <p:cNvSpPr>
            <a:spLocks noGrp="1"/>
          </p:cNvSpPr>
          <p:nvPr/>
        </p:nvSpPr>
        <p:spPr>
          <a:xfrm>
            <a:off x="3118542" y="6492875"/>
            <a:ext cx="2942542" cy="365125"/>
          </a:xfrm>
          <a:prstGeom prst="rect">
            <a:avLst/>
          </a:prstGeom>
        </p:spPr>
        <p:txBody>
          <a:bodyPr vert="horz"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prstClr val="black">
                    <a:lumMod val="50000"/>
                    <a:lumOff val="50000"/>
                  </a:prstClr>
                </a:solidFill>
              </a:rPr>
              <a:t>Lenzen and Bhaduri.. et  al 2012.The role of water scarcity in global virtual water flows</a:t>
            </a:r>
            <a:endParaRPr lang="en-US" dirty="0">
              <a:solidFill>
                <a:prstClr val="black">
                  <a:lumMod val="50000"/>
                  <a:lumOff val="50000"/>
                </a:prst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66A48A1-3095-4171-A950-A7DEA799A8AD}" type="slidenum">
              <a:rPr lang="en-US" smtClean="0"/>
              <a:pPr/>
              <a:t>17</a:t>
            </a:fld>
            <a:endParaRPr lang="en-US"/>
          </a:p>
        </p:txBody>
      </p:sp>
      <p:pic>
        <p:nvPicPr>
          <p:cNvPr id="5" name="Content Placeholder 4" descr="usa_scarce_water3.png"/>
          <p:cNvPicPr>
            <a:picLocks noGrp="1"/>
          </p:cNvPicPr>
          <p:nvPr>
            <p:ph idx="1"/>
          </p:nvPr>
        </p:nvPicPr>
        <p:blipFill>
          <a:blip r:embed="rId3" cstate="print"/>
          <a:stretch>
            <a:fillRect/>
          </a:stretch>
        </p:blipFill>
        <p:spPr>
          <a:xfrm>
            <a:off x="1" y="0"/>
            <a:ext cx="9144000" cy="6858000"/>
          </a:xfrm>
          <a:prstGeom prst="rect">
            <a:avLst/>
          </a:prstGeom>
        </p:spPr>
      </p:pic>
    </p:spTree>
    <p:extLst>
      <p:ext uri="{BB962C8B-B14F-4D97-AF65-F5344CB8AC3E}">
        <p14:creationId xmlns="" xmlns:p14="http://schemas.microsoft.com/office/powerpoint/2010/main" val="1678224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
            <a:ext cx="8229600" cy="1143000"/>
          </a:xfrm>
        </p:spPr>
        <p:txBody>
          <a:bodyPr>
            <a:noAutofit/>
          </a:bodyPr>
          <a:lstStyle/>
          <a:p>
            <a:r>
              <a:rPr lang="en-US" dirty="0" smtClean="0">
                <a:solidFill>
                  <a:srgbClr val="0070C0"/>
                </a:solidFill>
              </a:rPr>
              <a:t>Determinants of virtual water import</a:t>
            </a:r>
            <a:endParaRPr lang="de-DE" dirty="0">
              <a:solidFill>
                <a:srgbClr val="0070C0"/>
              </a:solidFill>
            </a:endParaRPr>
          </a:p>
        </p:txBody>
      </p:sp>
      <p:graphicFrame>
        <p:nvGraphicFramePr>
          <p:cNvPr id="4" name="Content Placeholder 3"/>
          <p:cNvGraphicFramePr>
            <a:graphicFrameLocks noGrp="1"/>
          </p:cNvGraphicFramePr>
          <p:nvPr>
            <p:ph idx="1"/>
          </p:nvPr>
        </p:nvGraphicFramePr>
        <p:xfrm>
          <a:off x="381000" y="1676400"/>
          <a:ext cx="8382000" cy="5008180"/>
        </p:xfrm>
        <a:graphic>
          <a:graphicData uri="http://schemas.openxmlformats.org/drawingml/2006/table">
            <a:tbl>
              <a:tblPr firstRow="1" bandRow="1">
                <a:tableStyleId>{5C22544A-7EE6-4342-B048-85BDC9FD1C3A}</a:tableStyleId>
              </a:tblPr>
              <a:tblGrid>
                <a:gridCol w="4475826"/>
                <a:gridCol w="1302058"/>
                <a:gridCol w="1302058"/>
                <a:gridCol w="1302058"/>
              </a:tblGrid>
              <a:tr h="519407">
                <a:tc>
                  <a:txBody>
                    <a:bodyPr/>
                    <a:lstStyle/>
                    <a:p>
                      <a:pPr marL="0" marR="0">
                        <a:lnSpc>
                          <a:spcPct val="115000"/>
                        </a:lnSpc>
                        <a:spcBef>
                          <a:spcPts val="0"/>
                        </a:spcBef>
                        <a:spcAft>
                          <a:spcPts val="0"/>
                        </a:spcAft>
                      </a:pPr>
                      <a:r>
                        <a:rPr lang="en-US" sz="2000" dirty="0">
                          <a:effectLst/>
                        </a:rPr>
                        <a:t>Per-capita imported virtual </a:t>
                      </a:r>
                      <a:r>
                        <a:rPr lang="en-US" sz="2000" dirty="0" smtClean="0">
                          <a:effectLst/>
                        </a:rPr>
                        <a:t>water.</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dirty="0" err="1">
                          <a:effectLst/>
                        </a:rPr>
                        <a:t>Coef</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dirty="0">
                          <a:effectLst/>
                        </a:rPr>
                        <a:t>t</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P &gt; t</a:t>
                      </a:r>
                      <a:endParaRPr lang="en-US" sz="2000">
                        <a:effectLst/>
                        <a:latin typeface="Calibri"/>
                        <a:ea typeface="MS Mincho"/>
                        <a:cs typeface="Times New Roman"/>
                      </a:endParaRPr>
                    </a:p>
                  </a:txBody>
                  <a:tcPr marL="44450" marR="44450" marT="0" marB="0" anchor="b"/>
                </a:tc>
              </a:tr>
              <a:tr h="319930">
                <a:tc>
                  <a:txBody>
                    <a:bodyPr/>
                    <a:lstStyle/>
                    <a:p>
                      <a:pPr marL="0" marR="0">
                        <a:lnSpc>
                          <a:spcPct val="115000"/>
                        </a:lnSpc>
                        <a:spcBef>
                          <a:spcPts val="0"/>
                        </a:spcBef>
                        <a:spcAft>
                          <a:spcPts val="0"/>
                        </a:spcAft>
                      </a:pPr>
                      <a:r>
                        <a:rPr lang="en-US" sz="2000" dirty="0">
                          <a:effectLst/>
                        </a:rPr>
                        <a:t>Per-capita GDP</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0.19</a:t>
                      </a:r>
                      <a:endParaRPr lang="en-US" sz="200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9.73</a:t>
                      </a:r>
                      <a:endParaRPr lang="en-US" sz="200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0</a:t>
                      </a:r>
                      <a:endParaRPr lang="en-US" sz="2000">
                        <a:effectLst/>
                        <a:latin typeface="Calibri"/>
                        <a:ea typeface="MS Mincho"/>
                        <a:cs typeface="Times New Roman"/>
                      </a:endParaRPr>
                    </a:p>
                  </a:txBody>
                  <a:tcPr marL="44450" marR="44450" marT="0" marB="0" anchor="b"/>
                </a:tc>
              </a:tr>
              <a:tr h="650645">
                <a:tc>
                  <a:txBody>
                    <a:bodyPr/>
                    <a:lstStyle/>
                    <a:p>
                      <a:pPr marL="0" marR="0">
                        <a:lnSpc>
                          <a:spcPct val="115000"/>
                        </a:lnSpc>
                        <a:spcBef>
                          <a:spcPts val="0"/>
                        </a:spcBef>
                        <a:spcAft>
                          <a:spcPts val="0"/>
                        </a:spcAft>
                      </a:pPr>
                      <a:r>
                        <a:rPr lang="en-US" sz="2000" dirty="0">
                          <a:effectLst/>
                        </a:rPr>
                        <a:t>Per-capita GDP </a:t>
                      </a:r>
                      <a:r>
                        <a:rPr lang="en-US" sz="2000" dirty="0">
                          <a:effectLst/>
                          <a:sym typeface="Symbol"/>
                        </a:rPr>
                        <a:t></a:t>
                      </a:r>
                      <a:r>
                        <a:rPr lang="en-US" sz="2000" dirty="0">
                          <a:effectLst/>
                        </a:rPr>
                        <a:t> Per-capita water withdrawals</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dirty="0">
                          <a:effectLst/>
                        </a:rPr>
                        <a:t>-0.00012</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-4.51</a:t>
                      </a:r>
                      <a:endParaRPr lang="en-US" sz="200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0.000</a:t>
                      </a:r>
                      <a:endParaRPr lang="en-US" sz="2000">
                        <a:effectLst/>
                        <a:latin typeface="Calibri"/>
                        <a:ea typeface="MS Mincho"/>
                        <a:cs typeface="Times New Roman"/>
                      </a:endParaRPr>
                    </a:p>
                  </a:txBody>
                  <a:tcPr marL="44450" marR="44450" marT="0" marB="0" anchor="b"/>
                </a:tc>
              </a:tr>
              <a:tr h="420950">
                <a:tc>
                  <a:txBody>
                    <a:bodyPr/>
                    <a:lstStyle/>
                    <a:p>
                      <a:pPr marL="0" marR="0">
                        <a:lnSpc>
                          <a:spcPct val="115000"/>
                        </a:lnSpc>
                        <a:spcBef>
                          <a:spcPts val="0"/>
                        </a:spcBef>
                        <a:spcAft>
                          <a:spcPts val="0"/>
                        </a:spcAft>
                      </a:pPr>
                      <a:r>
                        <a:rPr lang="en-US" sz="2000">
                          <a:effectLst/>
                        </a:rPr>
                        <a:t>Per-capita agricultural area</a:t>
                      </a:r>
                      <a:endParaRPr lang="en-US" sz="200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dirty="0">
                          <a:effectLst/>
                        </a:rPr>
                        <a:t>50.04</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4.94</a:t>
                      </a:r>
                      <a:endParaRPr lang="en-US" sz="200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0</a:t>
                      </a:r>
                      <a:endParaRPr lang="en-US" sz="2000">
                        <a:effectLst/>
                        <a:latin typeface="Calibri"/>
                        <a:ea typeface="MS Mincho"/>
                        <a:cs typeface="Times New Roman"/>
                      </a:endParaRPr>
                    </a:p>
                  </a:txBody>
                  <a:tcPr marL="44450" marR="44450" marT="0" marB="0" anchor="b"/>
                </a:tc>
              </a:tr>
              <a:tr h="420950">
                <a:tc>
                  <a:txBody>
                    <a:bodyPr/>
                    <a:lstStyle/>
                    <a:p>
                      <a:pPr marL="0" marR="0">
                        <a:lnSpc>
                          <a:spcPct val="115000"/>
                        </a:lnSpc>
                        <a:spcBef>
                          <a:spcPts val="0"/>
                        </a:spcBef>
                        <a:spcAft>
                          <a:spcPts val="0"/>
                        </a:spcAft>
                      </a:pPr>
                      <a:r>
                        <a:rPr lang="en-US" sz="2000" dirty="0">
                          <a:effectLst/>
                        </a:rPr>
                        <a:t>Water Scarcity Index</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dirty="0">
                          <a:effectLst/>
                        </a:rPr>
                        <a:t>1.45</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3.06</a:t>
                      </a:r>
                      <a:endParaRPr lang="en-US" sz="200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0.003</a:t>
                      </a:r>
                      <a:endParaRPr lang="en-US" sz="2000">
                        <a:effectLst/>
                        <a:latin typeface="Calibri"/>
                        <a:ea typeface="MS Mincho"/>
                        <a:cs typeface="Times New Roman"/>
                      </a:endParaRPr>
                    </a:p>
                  </a:txBody>
                  <a:tcPr marL="44450" marR="44450" marT="0" marB="0" anchor="b"/>
                </a:tc>
              </a:tr>
              <a:tr h="631424">
                <a:tc>
                  <a:txBody>
                    <a:bodyPr/>
                    <a:lstStyle/>
                    <a:p>
                      <a:pPr marL="0" marR="0">
                        <a:lnSpc>
                          <a:spcPct val="115000"/>
                        </a:lnSpc>
                        <a:spcBef>
                          <a:spcPts val="0"/>
                        </a:spcBef>
                        <a:spcAft>
                          <a:spcPts val="0"/>
                        </a:spcAft>
                      </a:pPr>
                      <a:r>
                        <a:rPr lang="en-US" sz="2000">
                          <a:effectLst/>
                        </a:rPr>
                        <a:t>Constant</a:t>
                      </a:r>
                      <a:endParaRPr lang="en-US" sz="200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dirty="0">
                          <a:effectLst/>
                        </a:rPr>
                        <a:t>-590.82</a:t>
                      </a:r>
                      <a:endParaRPr lang="en-US" sz="2000" dirty="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-3.89</a:t>
                      </a:r>
                      <a:endParaRPr lang="en-US" sz="2000">
                        <a:effectLst/>
                        <a:latin typeface="Calibri"/>
                        <a:ea typeface="MS Mincho"/>
                        <a:cs typeface="Times New Roman"/>
                      </a:endParaRPr>
                    </a:p>
                  </a:txBody>
                  <a:tcPr marL="44450" marR="44450" marT="0" marB="0" anchor="b"/>
                </a:tc>
                <a:tc>
                  <a:txBody>
                    <a:bodyPr/>
                    <a:lstStyle/>
                    <a:p>
                      <a:pPr marL="0" marR="0" algn="r">
                        <a:lnSpc>
                          <a:spcPct val="115000"/>
                        </a:lnSpc>
                        <a:spcBef>
                          <a:spcPts val="0"/>
                        </a:spcBef>
                        <a:spcAft>
                          <a:spcPts val="0"/>
                        </a:spcAft>
                      </a:pPr>
                      <a:r>
                        <a:rPr lang="en-US" sz="2000">
                          <a:effectLst/>
                        </a:rPr>
                        <a:t>0.000</a:t>
                      </a:r>
                      <a:endParaRPr lang="en-US" sz="2000">
                        <a:effectLst/>
                        <a:latin typeface="Calibri"/>
                        <a:ea typeface="MS Mincho"/>
                        <a:cs typeface="Times New Roman"/>
                      </a:endParaRPr>
                    </a:p>
                  </a:txBody>
                  <a:tcPr marL="44450" marR="44450" marT="0" marB="0" anchor="b"/>
                </a:tc>
              </a:tr>
              <a:tr h="841899">
                <a:tc>
                  <a:txBody>
                    <a:bodyPr/>
                    <a:lstStyle/>
                    <a:p>
                      <a:pPr marL="0" marR="0">
                        <a:lnSpc>
                          <a:spcPct val="115000"/>
                        </a:lnSpc>
                        <a:spcBef>
                          <a:spcPts val="0"/>
                        </a:spcBef>
                        <a:spcAft>
                          <a:spcPts val="0"/>
                        </a:spcAft>
                      </a:pPr>
                      <a:r>
                        <a:rPr lang="en-US" sz="2000" dirty="0">
                          <a:effectLst/>
                        </a:rPr>
                        <a:t>R</a:t>
                      </a:r>
                      <a:r>
                        <a:rPr lang="en-US" sz="2000" baseline="30000" dirty="0">
                          <a:effectLst/>
                        </a:rPr>
                        <a:t>2</a:t>
                      </a:r>
                      <a:r>
                        <a:rPr lang="en-US" sz="2000" dirty="0">
                          <a:effectLst/>
                        </a:rPr>
                        <a:t> = 0.5323</a:t>
                      </a:r>
                      <a:endParaRPr lang="en-US" sz="2000" dirty="0">
                        <a:effectLst/>
                        <a:latin typeface="Calibri"/>
                        <a:ea typeface="MS Mincho"/>
                        <a:cs typeface="Times New Roman"/>
                      </a:endParaRPr>
                    </a:p>
                  </a:txBody>
                  <a:tcPr marL="44450" marR="44450" marT="0" marB="0" anchor="b"/>
                </a:tc>
                <a:tc>
                  <a:txBody>
                    <a:bodyPr/>
                    <a:lstStyle/>
                    <a:p>
                      <a:pPr marL="0" marR="0">
                        <a:lnSpc>
                          <a:spcPct val="115000"/>
                        </a:lnSpc>
                        <a:spcBef>
                          <a:spcPts val="0"/>
                        </a:spcBef>
                        <a:spcAft>
                          <a:spcPts val="0"/>
                        </a:spcAft>
                      </a:pPr>
                      <a:r>
                        <a:rPr lang="en-US" sz="2000">
                          <a:effectLst/>
                        </a:rPr>
                        <a:t>F(4,132) = 37.56</a:t>
                      </a:r>
                      <a:endParaRPr lang="en-US" sz="2000">
                        <a:effectLst/>
                        <a:latin typeface="Calibri"/>
                        <a:ea typeface="MS Mincho"/>
                        <a:cs typeface="Times New Roman"/>
                      </a:endParaRPr>
                    </a:p>
                  </a:txBody>
                  <a:tcPr marL="44450" marR="44450" marT="0" marB="0" anchor="b"/>
                </a:tc>
                <a:tc>
                  <a:txBody>
                    <a:bodyPr/>
                    <a:lstStyle/>
                    <a:p>
                      <a:pPr marL="0" marR="0">
                        <a:lnSpc>
                          <a:spcPct val="115000"/>
                        </a:lnSpc>
                        <a:spcBef>
                          <a:spcPts val="0"/>
                        </a:spcBef>
                        <a:spcAft>
                          <a:spcPts val="0"/>
                        </a:spcAft>
                      </a:pPr>
                      <a:r>
                        <a:rPr lang="en-US" sz="2000">
                          <a:effectLst/>
                        </a:rPr>
                        <a:t> </a:t>
                      </a:r>
                      <a:endParaRPr lang="en-US" sz="2000">
                        <a:effectLst/>
                        <a:latin typeface="Calibri"/>
                        <a:ea typeface="MS Mincho"/>
                        <a:cs typeface="Times New Roman"/>
                      </a:endParaRPr>
                    </a:p>
                  </a:txBody>
                  <a:tcPr marL="44450" marR="44450" marT="0" marB="0" anchor="b"/>
                </a:tc>
                <a:tc>
                  <a:txBody>
                    <a:bodyPr/>
                    <a:lstStyle/>
                    <a:p>
                      <a:pPr marL="0" marR="0">
                        <a:lnSpc>
                          <a:spcPct val="115000"/>
                        </a:lnSpc>
                        <a:spcBef>
                          <a:spcPts val="0"/>
                        </a:spcBef>
                        <a:spcAft>
                          <a:spcPts val="0"/>
                        </a:spcAft>
                      </a:pPr>
                      <a:r>
                        <a:rPr lang="en-US" sz="2000">
                          <a:effectLst/>
                        </a:rPr>
                        <a:t> </a:t>
                      </a:r>
                      <a:endParaRPr lang="en-US" sz="2000">
                        <a:effectLst/>
                        <a:latin typeface="Calibri"/>
                        <a:ea typeface="MS Mincho"/>
                        <a:cs typeface="Times New Roman"/>
                      </a:endParaRPr>
                    </a:p>
                  </a:txBody>
                  <a:tcPr marL="44450" marR="44450" marT="0" marB="0" anchor="b"/>
                </a:tc>
              </a:tr>
              <a:tr h="650645">
                <a:tc>
                  <a:txBody>
                    <a:bodyPr/>
                    <a:lstStyle/>
                    <a:p>
                      <a:pPr marL="0" marR="0">
                        <a:lnSpc>
                          <a:spcPct val="115000"/>
                        </a:lnSpc>
                        <a:spcBef>
                          <a:spcPts val="0"/>
                        </a:spcBef>
                        <a:spcAft>
                          <a:spcPts val="0"/>
                        </a:spcAft>
                      </a:pPr>
                      <a:r>
                        <a:rPr lang="en-US" sz="2000">
                          <a:effectLst/>
                        </a:rPr>
                        <a:t>Adjusted R</a:t>
                      </a:r>
                      <a:r>
                        <a:rPr lang="en-US" sz="2000" baseline="30000">
                          <a:effectLst/>
                        </a:rPr>
                        <a:t>2</a:t>
                      </a:r>
                      <a:r>
                        <a:rPr lang="en-US" sz="2000">
                          <a:effectLst/>
                        </a:rPr>
                        <a:t> = 0.5182</a:t>
                      </a:r>
                      <a:endParaRPr lang="en-US" sz="2000">
                        <a:effectLst/>
                        <a:latin typeface="Calibri"/>
                        <a:ea typeface="MS Mincho"/>
                        <a:cs typeface="Times New Roman"/>
                      </a:endParaRPr>
                    </a:p>
                  </a:txBody>
                  <a:tcPr marL="44450" marR="44450" marT="0" marB="0" anchor="b"/>
                </a:tc>
                <a:tc>
                  <a:txBody>
                    <a:bodyPr/>
                    <a:lstStyle/>
                    <a:p>
                      <a:pPr marL="0" marR="0">
                        <a:lnSpc>
                          <a:spcPct val="115000"/>
                        </a:lnSpc>
                        <a:spcBef>
                          <a:spcPts val="0"/>
                        </a:spcBef>
                        <a:spcAft>
                          <a:spcPts val="0"/>
                        </a:spcAft>
                      </a:pPr>
                      <a:r>
                        <a:rPr lang="en-US" sz="2000">
                          <a:effectLst/>
                        </a:rPr>
                        <a:t>Prob &gt; F = 0.00</a:t>
                      </a:r>
                      <a:endParaRPr lang="en-US" sz="2000">
                        <a:effectLst/>
                        <a:latin typeface="Calibri"/>
                        <a:ea typeface="MS Mincho"/>
                        <a:cs typeface="Times New Roman"/>
                      </a:endParaRPr>
                    </a:p>
                  </a:txBody>
                  <a:tcPr marL="44450" marR="44450" marT="0" marB="0" anchor="b"/>
                </a:tc>
                <a:tc>
                  <a:txBody>
                    <a:bodyPr/>
                    <a:lstStyle/>
                    <a:p>
                      <a:pPr marL="0" marR="0">
                        <a:lnSpc>
                          <a:spcPct val="115000"/>
                        </a:lnSpc>
                        <a:spcBef>
                          <a:spcPts val="0"/>
                        </a:spcBef>
                        <a:spcAft>
                          <a:spcPts val="0"/>
                        </a:spcAft>
                      </a:pPr>
                      <a:r>
                        <a:rPr lang="en-US" sz="2000">
                          <a:effectLst/>
                        </a:rPr>
                        <a:t> </a:t>
                      </a:r>
                      <a:endParaRPr lang="en-US" sz="2000">
                        <a:effectLst/>
                        <a:latin typeface="Calibri"/>
                        <a:ea typeface="MS Mincho"/>
                        <a:cs typeface="Times New Roman"/>
                      </a:endParaRPr>
                    </a:p>
                  </a:txBody>
                  <a:tcPr marL="44450" marR="44450" marT="0" marB="0" anchor="b"/>
                </a:tc>
                <a:tc>
                  <a:txBody>
                    <a:bodyPr/>
                    <a:lstStyle/>
                    <a:p>
                      <a:pPr marL="0" marR="0">
                        <a:lnSpc>
                          <a:spcPct val="115000"/>
                        </a:lnSpc>
                        <a:spcBef>
                          <a:spcPts val="0"/>
                        </a:spcBef>
                        <a:spcAft>
                          <a:spcPts val="0"/>
                        </a:spcAft>
                      </a:pPr>
                      <a:r>
                        <a:rPr lang="en-US" sz="2000">
                          <a:effectLst/>
                        </a:rPr>
                        <a:t> </a:t>
                      </a:r>
                      <a:endParaRPr lang="en-US" sz="2000">
                        <a:effectLst/>
                        <a:latin typeface="Calibri"/>
                        <a:ea typeface="MS Mincho"/>
                        <a:cs typeface="Times New Roman"/>
                      </a:endParaRPr>
                    </a:p>
                  </a:txBody>
                  <a:tcPr marL="44450" marR="44450" marT="0" marB="0" anchor="b"/>
                </a:tc>
              </a:tr>
              <a:tr h="420950">
                <a:tc>
                  <a:txBody>
                    <a:bodyPr/>
                    <a:lstStyle/>
                    <a:p>
                      <a:pPr marL="0" marR="0">
                        <a:lnSpc>
                          <a:spcPct val="115000"/>
                        </a:lnSpc>
                        <a:spcBef>
                          <a:spcPts val="0"/>
                        </a:spcBef>
                        <a:spcAft>
                          <a:spcPts val="0"/>
                        </a:spcAft>
                      </a:pPr>
                      <a:r>
                        <a:rPr lang="en-US" sz="2000" dirty="0">
                          <a:effectLst/>
                        </a:rPr>
                        <a:t>No. of observations: 137</a:t>
                      </a:r>
                      <a:endParaRPr lang="en-US" sz="2000" dirty="0">
                        <a:effectLst/>
                        <a:latin typeface="Calibri"/>
                        <a:ea typeface="MS Mincho"/>
                        <a:cs typeface="Times New Roman"/>
                      </a:endParaRPr>
                    </a:p>
                  </a:txBody>
                  <a:tcPr marL="44450" marR="44450" marT="0" marB="0" anchor="b"/>
                </a:tc>
                <a:tc>
                  <a:txBody>
                    <a:bodyPr/>
                    <a:lstStyle/>
                    <a:p>
                      <a:pPr marL="0" marR="0">
                        <a:lnSpc>
                          <a:spcPct val="115000"/>
                        </a:lnSpc>
                        <a:spcBef>
                          <a:spcPts val="0"/>
                        </a:spcBef>
                        <a:spcAft>
                          <a:spcPts val="0"/>
                        </a:spcAft>
                      </a:pPr>
                      <a:r>
                        <a:rPr lang="en-US" sz="2000" dirty="0">
                          <a:effectLst/>
                        </a:rPr>
                        <a:t> </a:t>
                      </a:r>
                      <a:endParaRPr lang="en-US" sz="2000" dirty="0">
                        <a:effectLst/>
                        <a:latin typeface="Calibri"/>
                        <a:ea typeface="MS Mincho"/>
                        <a:cs typeface="Times New Roman"/>
                      </a:endParaRPr>
                    </a:p>
                  </a:txBody>
                  <a:tcPr marL="44450" marR="44450" marT="0" marB="0" anchor="b"/>
                </a:tc>
                <a:tc>
                  <a:txBody>
                    <a:bodyPr/>
                    <a:lstStyle/>
                    <a:p>
                      <a:pPr>
                        <a:lnSpc>
                          <a:spcPct val="115000"/>
                        </a:lnSpc>
                      </a:pPr>
                      <a:endParaRPr lang="en-US" sz="2000">
                        <a:effectLst/>
                        <a:latin typeface="Calibri"/>
                        <a:cs typeface="Times New Roman"/>
                      </a:endParaRPr>
                    </a:p>
                  </a:txBody>
                  <a:tcPr marL="44450" marR="44450" marT="0" marB="0" anchor="b"/>
                </a:tc>
                <a:tc>
                  <a:txBody>
                    <a:bodyPr/>
                    <a:lstStyle/>
                    <a:p>
                      <a:pPr marL="0" marR="0">
                        <a:lnSpc>
                          <a:spcPct val="115000"/>
                        </a:lnSpc>
                        <a:spcBef>
                          <a:spcPts val="0"/>
                        </a:spcBef>
                        <a:spcAft>
                          <a:spcPts val="0"/>
                        </a:spcAft>
                      </a:pPr>
                      <a:r>
                        <a:rPr lang="en-US" sz="2000" dirty="0">
                          <a:effectLst/>
                        </a:rPr>
                        <a:t> </a:t>
                      </a:r>
                      <a:endParaRPr lang="en-US" sz="2000" dirty="0">
                        <a:effectLst/>
                        <a:latin typeface="Calibri"/>
                        <a:ea typeface="MS Mincho"/>
                        <a:cs typeface="Times New Roman"/>
                      </a:endParaRPr>
                    </a:p>
                  </a:txBody>
                  <a:tcPr marL="44450" marR="44450" marT="0" marB="0" anchor="b"/>
                </a:tc>
              </a:tr>
            </a:tbl>
          </a:graphicData>
        </a:graphic>
      </p:graphicFrame>
      <p:pic>
        <p:nvPicPr>
          <p:cNvPr id="6" name="Picture 3"/>
          <p:cNvPicPr>
            <a:picLocks noChangeAspect="1" noChangeArrowheads="1"/>
          </p:cNvPicPr>
          <p:nvPr/>
        </p:nvPicPr>
        <p:blipFill>
          <a:blip r:embed="rId2" cstate="print"/>
          <a:srcRect/>
          <a:stretch>
            <a:fillRect/>
          </a:stretch>
        </p:blipFill>
        <p:spPr bwMode="auto">
          <a:xfrm>
            <a:off x="152400" y="152400"/>
            <a:ext cx="533400" cy="537920"/>
          </a:xfrm>
          <a:prstGeom prst="rect">
            <a:avLst/>
          </a:prstGeom>
          <a:noFill/>
          <a:ln w="9525">
            <a:noFill/>
            <a:miter lim="800000"/>
            <a:headEnd/>
            <a:tailEnd/>
          </a:ln>
          <a:effectLst/>
        </p:spPr>
      </p:pic>
      <p:sp>
        <p:nvSpPr>
          <p:cNvPr id="7" name="Round Single Corner Rectangle 6"/>
          <p:cNvSpPr/>
          <p:nvPr/>
        </p:nvSpPr>
        <p:spPr>
          <a:xfrm>
            <a:off x="0" y="14478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Slide Number Placeholder 7"/>
          <p:cNvSpPr>
            <a:spLocks noGrp="1"/>
          </p:cNvSpPr>
          <p:nvPr>
            <p:ph type="sldNum" sz="quarter" idx="12"/>
          </p:nvPr>
        </p:nvSpPr>
        <p:spPr/>
        <p:txBody>
          <a:bodyPr/>
          <a:lstStyle/>
          <a:p>
            <a:fld id="{F66A48A1-3095-4171-A950-A7DEA799A8A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22437"/>
            <a:ext cx="8229600" cy="4525963"/>
          </a:xfrm>
        </p:spPr>
        <p:txBody>
          <a:bodyPr>
            <a:normAutofit/>
          </a:bodyPr>
          <a:lstStyle/>
          <a:p>
            <a:pPr>
              <a:spcBef>
                <a:spcPts val="1800"/>
              </a:spcBef>
              <a:buFont typeface="Arial" pitchFamily="34" charset="0"/>
              <a:buChar char="•"/>
            </a:pPr>
            <a:r>
              <a:rPr lang="en-US" dirty="0" smtClean="0"/>
              <a:t>The results validate ( H-O theorem) that a water scarce country imports more water</a:t>
            </a:r>
          </a:p>
          <a:p>
            <a:pPr>
              <a:spcBef>
                <a:spcPts val="1800"/>
              </a:spcBef>
              <a:buFont typeface="Arial" pitchFamily="34" charset="0"/>
              <a:buChar char="•"/>
            </a:pPr>
            <a:r>
              <a:rPr lang="en-US" dirty="0" smtClean="0"/>
              <a:t>Consumption of water does not necessarily mean consumption of scarce-water</a:t>
            </a:r>
          </a:p>
          <a:p>
            <a:pPr>
              <a:spcBef>
                <a:spcPts val="1800"/>
              </a:spcBef>
              <a:buFont typeface="Arial" pitchFamily="34" charset="0"/>
              <a:buChar char="•"/>
            </a:pPr>
            <a:r>
              <a:rPr lang="en-US" dirty="0" smtClean="0"/>
              <a:t>Economically developed countries are the lead counties in virtual water import</a:t>
            </a:r>
          </a:p>
          <a:p>
            <a:endParaRPr lang="de-DE" dirty="0"/>
          </a:p>
        </p:txBody>
      </p:sp>
      <p:pic>
        <p:nvPicPr>
          <p:cNvPr id="5" name="Picture 3"/>
          <p:cNvPicPr>
            <a:picLocks noChangeAspect="1" noChangeArrowheads="1"/>
          </p:cNvPicPr>
          <p:nvPr/>
        </p:nvPicPr>
        <p:blipFill>
          <a:blip r:embed="rId3" cstate="print"/>
          <a:srcRect/>
          <a:stretch>
            <a:fillRect/>
          </a:stretch>
        </p:blipFill>
        <p:spPr bwMode="auto">
          <a:xfrm>
            <a:off x="152400" y="152400"/>
            <a:ext cx="533400" cy="537920"/>
          </a:xfrm>
          <a:prstGeom prst="rect">
            <a:avLst/>
          </a:prstGeom>
          <a:noFill/>
          <a:ln w="9525">
            <a:noFill/>
            <a:miter lim="800000"/>
            <a:headEnd/>
            <a:tailEnd/>
          </a:ln>
          <a:effectLst/>
        </p:spPr>
      </p:pic>
      <p:sp>
        <p:nvSpPr>
          <p:cNvPr id="6" name="Round Single Corner Rectangle 5"/>
          <p:cNvSpPr/>
          <p:nvPr/>
        </p:nvSpPr>
        <p:spPr>
          <a:xfrm>
            <a:off x="0" y="12954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Slide Number Placeholder 6"/>
          <p:cNvSpPr>
            <a:spLocks noGrp="1"/>
          </p:cNvSpPr>
          <p:nvPr>
            <p:ph type="sldNum" sz="quarter" idx="12"/>
          </p:nvPr>
        </p:nvSpPr>
        <p:spPr/>
        <p:txBody>
          <a:bodyPr/>
          <a:lstStyle/>
          <a:p>
            <a:fld id="{F66A48A1-3095-4171-A950-A7DEA799A8AD}" type="slidenum">
              <a:rPr lang="en-US" smtClean="0"/>
              <a:pPr/>
              <a:t>19</a:t>
            </a:fld>
            <a:endParaRPr lang="en-US"/>
          </a:p>
        </p:txBody>
      </p:sp>
      <p:sp>
        <p:nvSpPr>
          <p:cNvPr id="8" name="Title 1"/>
          <p:cNvSpPr txBox="1">
            <a:spLocks/>
          </p:cNvSpPr>
          <p:nvPr/>
        </p:nvSpPr>
        <p:spPr>
          <a:xfrm>
            <a:off x="457200" y="762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200" b="1" i="1" u="none" strike="noStrike" kern="1200" cap="none" spc="0" normalizeH="0" baseline="0" noProof="0" dirty="0" smtClean="0">
                <a:ln>
                  <a:noFill/>
                </a:ln>
                <a:solidFill>
                  <a:srgbClr val="0070C0"/>
                </a:solidFill>
                <a:effectLst/>
                <a:uLnTx/>
                <a:uFillTx/>
                <a:latin typeface="+mn-lt"/>
                <a:ea typeface="+mn-ea"/>
                <a:cs typeface="+mn-cs"/>
              </a:rPr>
              <a:t>  </a:t>
            </a:r>
            <a:r>
              <a:rPr kumimoji="0" lang="de-DE" sz="4900" b="0" i="0" u="none" strike="noStrike" kern="1200" cap="none" spc="0" normalizeH="0" baseline="0" noProof="0" dirty="0" smtClean="0">
                <a:ln>
                  <a:noFill/>
                </a:ln>
                <a:solidFill>
                  <a:srgbClr val="0070C0"/>
                </a:solidFill>
                <a:effectLst/>
                <a:uLnTx/>
                <a:uFillTx/>
                <a:latin typeface="+mj-lt"/>
                <a:ea typeface="+mn-ea"/>
                <a:cs typeface="+mn-cs"/>
              </a:rPr>
              <a:t>Virtual Water Trade -</a:t>
            </a:r>
            <a:r>
              <a:rPr kumimoji="0" lang="en-US" sz="4900" b="0" i="0" u="none" strike="noStrike" kern="1200" cap="none" spc="0" normalizeH="0" baseline="0" noProof="0" dirty="0" smtClean="0">
                <a:ln>
                  <a:noFill/>
                </a:ln>
                <a:solidFill>
                  <a:srgbClr val="0070C0"/>
                </a:solidFill>
                <a:effectLst/>
                <a:uLnTx/>
                <a:uFillTx/>
                <a:latin typeface="+mj-lt"/>
                <a:ea typeface="+mj-ea"/>
                <a:cs typeface="+mj-cs"/>
              </a:rPr>
              <a:t> Results</a:t>
            </a:r>
            <a:endParaRPr kumimoji="0" lang="en-US" sz="4900" b="0"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Global Water </a:t>
            </a:r>
            <a:r>
              <a:rPr lang="en-US" dirty="0">
                <a:solidFill>
                  <a:srgbClr val="0070C0"/>
                </a:solidFill>
              </a:rPr>
              <a:t>S</a:t>
            </a:r>
            <a:r>
              <a:rPr lang="en-US" dirty="0" smtClean="0">
                <a:solidFill>
                  <a:srgbClr val="0070C0"/>
                </a:solidFill>
              </a:rPr>
              <a:t>upply and Demand</a:t>
            </a:r>
            <a:endParaRPr lang="en-US"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endParaRPr lang="en-US" dirty="0" smtClean="0"/>
          </a:p>
          <a:p>
            <a:r>
              <a:rPr lang="en-GB" dirty="0" smtClean="0"/>
              <a:t>Water </a:t>
            </a:r>
            <a:r>
              <a:rPr lang="en-GB" dirty="0"/>
              <a:t>Scarcity </a:t>
            </a:r>
            <a:r>
              <a:rPr lang="en-GB" dirty="0" smtClean="0"/>
              <a:t>- important </a:t>
            </a:r>
            <a:r>
              <a:rPr lang="en-GB" dirty="0"/>
              <a:t>determinant of food security than land security, according to </a:t>
            </a:r>
            <a:r>
              <a:rPr lang="en-GB" dirty="0" smtClean="0"/>
              <a:t>UN ( UNDP, </a:t>
            </a:r>
            <a:r>
              <a:rPr lang="en-GB" dirty="0"/>
              <a:t>2007</a:t>
            </a:r>
            <a:r>
              <a:rPr lang="en-GB" dirty="0" smtClean="0"/>
              <a:t>)</a:t>
            </a:r>
          </a:p>
          <a:p>
            <a:r>
              <a:rPr lang="en-US" dirty="0" smtClean="0"/>
              <a:t>Increased competition within and between sectors</a:t>
            </a:r>
          </a:p>
          <a:p>
            <a:r>
              <a:rPr lang="en-US" dirty="0" smtClean="0"/>
              <a:t>Increasing costs, land degradation, water pollution, ecosystem degradation.</a:t>
            </a:r>
          </a:p>
          <a:p>
            <a:r>
              <a:rPr lang="en-US" dirty="0" smtClean="0"/>
              <a:t>Irrigation - the first sector to loose out as water scarcity increases</a:t>
            </a:r>
          </a:p>
          <a:p>
            <a:endParaRPr lang="en-US" dirty="0" smtClean="0"/>
          </a:p>
          <a:p>
            <a:endParaRPr lang="en-GB" dirty="0"/>
          </a:p>
          <a:p>
            <a:endParaRPr lang="en-US" dirty="0"/>
          </a:p>
        </p:txBody>
      </p:sp>
      <p:sp>
        <p:nvSpPr>
          <p:cNvPr id="4" name="Round Single Corner Rectangle 3"/>
          <p:cNvSpPr/>
          <p:nvPr/>
        </p:nvSpPr>
        <p:spPr>
          <a:xfrm>
            <a:off x="0" y="12954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51" name="Picture 3"/>
          <p:cNvPicPr>
            <a:picLocks noChangeAspect="1" noChangeArrowheads="1"/>
          </p:cNvPicPr>
          <p:nvPr/>
        </p:nvPicPr>
        <p:blipFill>
          <a:blip r:embed="rId3" cstate="print"/>
          <a:srcRect/>
          <a:stretch>
            <a:fillRect/>
          </a:stretch>
        </p:blipFill>
        <p:spPr bwMode="auto">
          <a:xfrm>
            <a:off x="152400" y="152400"/>
            <a:ext cx="533400" cy="53792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F66A48A1-3095-4171-A950-A7DEA799A8AD}" type="slidenum">
              <a:rPr lang="en-US" smtClean="0"/>
              <a:pPr/>
              <a:t>2</a:t>
            </a:fld>
            <a:endParaRPr lang="en-US"/>
          </a:p>
        </p:txBody>
      </p:sp>
    </p:spTree>
    <p:extLst>
      <p:ext uri="{BB962C8B-B14F-4D97-AF65-F5344CB8AC3E}">
        <p14:creationId xmlns="" xmlns:p14="http://schemas.microsoft.com/office/powerpoint/2010/main" val="3961156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solidFill>
                  <a:srgbClr val="0070C0"/>
                </a:solidFill>
              </a:rPr>
              <a:t>Need more information.....</a:t>
            </a:r>
            <a:endParaRPr lang="de-DE" dirty="0">
              <a:solidFill>
                <a:srgbClr val="0070C0"/>
              </a:solidFill>
            </a:endParaRPr>
          </a:p>
        </p:txBody>
      </p:sp>
      <p:sp>
        <p:nvSpPr>
          <p:cNvPr id="2" name="Content Placeholder 1"/>
          <p:cNvSpPr>
            <a:spLocks noGrp="1"/>
          </p:cNvSpPr>
          <p:nvPr>
            <p:ph idx="1"/>
          </p:nvPr>
        </p:nvSpPr>
        <p:spPr>
          <a:xfrm>
            <a:off x="457200" y="1722437"/>
            <a:ext cx="8229600" cy="4525963"/>
          </a:xfrm>
        </p:spPr>
        <p:txBody>
          <a:bodyPr/>
          <a:lstStyle/>
          <a:p>
            <a:r>
              <a:rPr lang="en-GB" dirty="0" smtClean="0"/>
              <a:t>Effective tools are needed to support decision-makers in a more timely and coordinated manner in response to risks related to water and food availability</a:t>
            </a:r>
          </a:p>
        </p:txBody>
      </p:sp>
      <p:pic>
        <p:nvPicPr>
          <p:cNvPr id="4" name="Picture 3"/>
          <p:cNvPicPr>
            <a:picLocks noChangeAspect="1" noChangeArrowheads="1"/>
          </p:cNvPicPr>
          <p:nvPr/>
        </p:nvPicPr>
        <p:blipFill>
          <a:blip r:embed="rId2" cstate="print"/>
          <a:srcRect/>
          <a:stretch>
            <a:fillRect/>
          </a:stretch>
        </p:blipFill>
        <p:spPr bwMode="auto">
          <a:xfrm>
            <a:off x="152400" y="152400"/>
            <a:ext cx="533400" cy="537920"/>
          </a:xfrm>
          <a:prstGeom prst="rect">
            <a:avLst/>
          </a:prstGeom>
          <a:noFill/>
          <a:ln w="9525">
            <a:noFill/>
            <a:miter lim="800000"/>
            <a:headEnd/>
            <a:tailEnd/>
          </a:ln>
          <a:effectLst/>
        </p:spPr>
      </p:pic>
      <p:sp>
        <p:nvSpPr>
          <p:cNvPr id="5" name="Round Single Corner Rectangle 4"/>
          <p:cNvSpPr/>
          <p:nvPr/>
        </p:nvSpPr>
        <p:spPr>
          <a:xfrm>
            <a:off x="0" y="13716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lide Number Placeholder 5"/>
          <p:cNvSpPr>
            <a:spLocks noGrp="1"/>
          </p:cNvSpPr>
          <p:nvPr>
            <p:ph type="sldNum" sz="quarter" idx="12"/>
          </p:nvPr>
        </p:nvSpPr>
        <p:spPr/>
        <p:txBody>
          <a:bodyPr/>
          <a:lstStyle/>
          <a:p>
            <a:fld id="{F66A48A1-3095-4171-A950-A7DEA799A8AD}"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solidFill>
                  <a:srgbClr val="0070C0"/>
                </a:solidFill>
              </a:rPr>
              <a:t>Role of Earth Observation</a:t>
            </a:r>
            <a:endParaRPr lang="de-DE" dirty="0">
              <a:solidFill>
                <a:srgbClr val="0070C0"/>
              </a:solidFill>
            </a:endParaRPr>
          </a:p>
        </p:txBody>
      </p:sp>
      <p:sp>
        <p:nvSpPr>
          <p:cNvPr id="2" name="Content Placeholder 1"/>
          <p:cNvSpPr>
            <a:spLocks noGrp="1"/>
          </p:cNvSpPr>
          <p:nvPr>
            <p:ph idx="1"/>
          </p:nvPr>
        </p:nvSpPr>
        <p:spPr>
          <a:xfrm>
            <a:off x="533400" y="1676400"/>
            <a:ext cx="8001000" cy="4525963"/>
          </a:xfrm>
        </p:spPr>
        <p:txBody>
          <a:bodyPr/>
          <a:lstStyle/>
          <a:p>
            <a:pPr>
              <a:buFont typeface="Wingdings"/>
              <a:buChar char="à"/>
            </a:pPr>
            <a:r>
              <a:rPr lang="en-GB" dirty="0" smtClean="0"/>
              <a:t>Earth observation is the basis to provide such information </a:t>
            </a:r>
          </a:p>
          <a:p>
            <a:pPr>
              <a:buFont typeface="Wingdings"/>
              <a:buChar char="à"/>
            </a:pPr>
            <a:r>
              <a:rPr lang="en-GB" dirty="0" smtClean="0"/>
              <a:t>from global satellite data and in-situ time series at specific locations, over tools for accessing and using the data, to systems that integrate these data with other information– especially those of food price alert systems</a:t>
            </a:r>
          </a:p>
          <a:p>
            <a:endParaRPr lang="de-DE" dirty="0"/>
          </a:p>
        </p:txBody>
      </p:sp>
      <p:pic>
        <p:nvPicPr>
          <p:cNvPr id="4" name="Picture 3"/>
          <p:cNvPicPr>
            <a:picLocks noChangeAspect="1" noChangeArrowheads="1"/>
          </p:cNvPicPr>
          <p:nvPr/>
        </p:nvPicPr>
        <p:blipFill>
          <a:blip r:embed="rId3" cstate="print"/>
          <a:srcRect/>
          <a:stretch>
            <a:fillRect/>
          </a:stretch>
        </p:blipFill>
        <p:spPr bwMode="auto">
          <a:xfrm>
            <a:off x="152400" y="152400"/>
            <a:ext cx="533400" cy="537920"/>
          </a:xfrm>
          <a:prstGeom prst="rect">
            <a:avLst/>
          </a:prstGeom>
          <a:noFill/>
          <a:ln w="9525">
            <a:noFill/>
            <a:miter lim="800000"/>
            <a:headEnd/>
            <a:tailEnd/>
          </a:ln>
          <a:effectLst/>
        </p:spPr>
      </p:pic>
      <p:sp>
        <p:nvSpPr>
          <p:cNvPr id="5" name="Round Single Corner Rectangle 4"/>
          <p:cNvSpPr/>
          <p:nvPr/>
        </p:nvSpPr>
        <p:spPr>
          <a:xfrm>
            <a:off x="0" y="12954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lide Number Placeholder 5"/>
          <p:cNvSpPr>
            <a:spLocks noGrp="1"/>
          </p:cNvSpPr>
          <p:nvPr>
            <p:ph type="sldNum" sz="quarter" idx="12"/>
          </p:nvPr>
        </p:nvSpPr>
        <p:spPr/>
        <p:txBody>
          <a:bodyPr/>
          <a:lstStyle/>
          <a:p>
            <a:fld id="{F66A48A1-3095-4171-A950-A7DEA799A8AD}"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0037"/>
            <a:ext cx="8229600" cy="4525963"/>
          </a:xfrm>
        </p:spPr>
        <p:txBody>
          <a:bodyPr>
            <a:noAutofit/>
          </a:bodyPr>
          <a:lstStyle/>
          <a:p>
            <a:r>
              <a:rPr lang="en-GB" sz="3000" dirty="0" smtClean="0"/>
              <a:t>Significant investment is needed as sufficient infrastructure for data collection and distribution does often not exist, especially in developing countries, impeding the ability to cope with variability and change</a:t>
            </a:r>
          </a:p>
          <a:p>
            <a:r>
              <a:rPr lang="en-GB" sz="3000" dirty="0" smtClean="0"/>
              <a:t>For existing data, the challenge lies ahead to integrate earth observation and monitoring systems for agricultural commodities, and identify new metrics and valid indicators that can be applied across sectors to assess </a:t>
            </a:r>
            <a:r>
              <a:rPr lang="en-GB" sz="3000" dirty="0" err="1" smtClean="0"/>
              <a:t>interlinkages</a:t>
            </a:r>
            <a:r>
              <a:rPr lang="en-GB" sz="3000" dirty="0" smtClean="0"/>
              <a:t> </a:t>
            </a:r>
            <a:endParaRPr lang="de-DE" sz="3000" dirty="0"/>
          </a:p>
        </p:txBody>
      </p:sp>
      <p:pic>
        <p:nvPicPr>
          <p:cNvPr id="4" name="Picture 3"/>
          <p:cNvPicPr>
            <a:picLocks noChangeAspect="1" noChangeArrowheads="1"/>
          </p:cNvPicPr>
          <p:nvPr/>
        </p:nvPicPr>
        <p:blipFill>
          <a:blip r:embed="rId2" cstate="print"/>
          <a:srcRect/>
          <a:stretch>
            <a:fillRect/>
          </a:stretch>
        </p:blipFill>
        <p:spPr bwMode="auto">
          <a:xfrm>
            <a:off x="152400" y="152400"/>
            <a:ext cx="533400" cy="53792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F66A48A1-3095-4171-A950-A7DEA799A8AD}" type="slidenum">
              <a:rPr lang="en-US" smtClean="0"/>
              <a:pPr/>
              <a:t>22</a:t>
            </a:fld>
            <a:endParaRPr lang="en-US" dirty="0"/>
          </a:p>
        </p:txBody>
      </p:sp>
      <p:sp>
        <p:nvSpPr>
          <p:cNvPr id="6" name="Title 2"/>
          <p:cNvSpPr>
            <a:spLocks noGrp="1"/>
          </p:cNvSpPr>
          <p:nvPr>
            <p:ph type="title"/>
          </p:nvPr>
        </p:nvSpPr>
        <p:spPr>
          <a:xfrm>
            <a:off x="457200" y="274638"/>
            <a:ext cx="8229600" cy="1143000"/>
          </a:xfrm>
        </p:spPr>
        <p:txBody>
          <a:bodyPr/>
          <a:lstStyle/>
          <a:p>
            <a:r>
              <a:rPr lang="de-DE" dirty="0" smtClean="0">
                <a:solidFill>
                  <a:srgbClr val="0070C0"/>
                </a:solidFill>
              </a:rPr>
              <a:t>Role of Earth Observation</a:t>
            </a:r>
            <a:endParaRPr lang="de-DE" dirty="0">
              <a:solidFill>
                <a:srgbClr val="0070C0"/>
              </a:solidFill>
            </a:endParaRPr>
          </a:p>
        </p:txBody>
      </p:sp>
      <p:sp>
        <p:nvSpPr>
          <p:cNvPr id="7" name="Round Single Corner Rectangle 6"/>
          <p:cNvSpPr/>
          <p:nvPr/>
        </p:nvSpPr>
        <p:spPr>
          <a:xfrm>
            <a:off x="0" y="12954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792163"/>
          </a:xfrm>
        </p:spPr>
        <p:txBody>
          <a:bodyPr/>
          <a:lstStyle/>
          <a:p>
            <a:pPr algn="ctr">
              <a:buNone/>
            </a:pPr>
            <a:r>
              <a:rPr lang="de-DE" dirty="0" smtClean="0"/>
              <a:t>Thank you very much for your attention!</a:t>
            </a:r>
            <a:endParaRPr lang="de-DE" dirty="0"/>
          </a:p>
        </p:txBody>
      </p:sp>
      <p:sp>
        <p:nvSpPr>
          <p:cNvPr id="4" name="Slide Number Placeholder 3"/>
          <p:cNvSpPr>
            <a:spLocks noGrp="1"/>
          </p:cNvSpPr>
          <p:nvPr>
            <p:ph type="sldNum" sz="quarter" idx="12"/>
          </p:nvPr>
        </p:nvSpPr>
        <p:spPr/>
        <p:txBody>
          <a:bodyPr/>
          <a:lstStyle/>
          <a:p>
            <a:fld id="{F66A48A1-3095-4171-A950-A7DEA799A8AD}" type="slidenum">
              <a:rPr lang="en-US" smtClean="0"/>
              <a:pPr/>
              <a:t>23</a:t>
            </a:fld>
            <a:endParaRPr lang="en-US"/>
          </a:p>
        </p:txBody>
      </p:sp>
      <p:pic>
        <p:nvPicPr>
          <p:cNvPr id="5" name="Picture 4"/>
          <p:cNvPicPr>
            <a:picLocks noChangeAspect="1" noChangeArrowheads="1"/>
          </p:cNvPicPr>
          <p:nvPr/>
        </p:nvPicPr>
        <p:blipFill>
          <a:blip r:embed="rId2" cstate="print"/>
          <a:srcRect/>
          <a:stretch>
            <a:fillRect/>
          </a:stretch>
        </p:blipFill>
        <p:spPr bwMode="auto">
          <a:xfrm>
            <a:off x="152400" y="152400"/>
            <a:ext cx="533400" cy="5379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Challenges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Increased inequity, perpetuating poverty</a:t>
            </a:r>
          </a:p>
          <a:p>
            <a:r>
              <a:rPr lang="en-US" dirty="0" smtClean="0"/>
              <a:t>Climate change </a:t>
            </a:r>
          </a:p>
          <a:p>
            <a:r>
              <a:rPr lang="en-US" dirty="0" smtClean="0"/>
              <a:t>Increased risk and  higher vulnerability</a:t>
            </a:r>
          </a:p>
          <a:p>
            <a:endParaRPr lang="en-US" dirty="0" smtClean="0"/>
          </a:p>
        </p:txBody>
      </p:sp>
      <p:sp>
        <p:nvSpPr>
          <p:cNvPr id="4" name="Round Single Corner Rectangle 3"/>
          <p:cNvSpPr/>
          <p:nvPr/>
        </p:nvSpPr>
        <p:spPr>
          <a:xfrm>
            <a:off x="0" y="12954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Picture 3"/>
          <p:cNvPicPr>
            <a:picLocks noChangeAspect="1" noChangeArrowheads="1"/>
          </p:cNvPicPr>
          <p:nvPr/>
        </p:nvPicPr>
        <p:blipFill>
          <a:blip r:embed="rId3" cstate="print"/>
          <a:srcRect/>
          <a:stretch>
            <a:fillRect/>
          </a:stretch>
        </p:blipFill>
        <p:spPr bwMode="auto">
          <a:xfrm>
            <a:off x="152400" y="152400"/>
            <a:ext cx="533400" cy="53792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F66A48A1-3095-4171-A950-A7DEA799A8AD}" type="slidenum">
              <a:rPr lang="en-US" smtClean="0"/>
              <a:pPr/>
              <a:t>3</a:t>
            </a:fld>
            <a:endParaRPr lang="en-US"/>
          </a:p>
        </p:txBody>
      </p:sp>
    </p:spTree>
    <p:extLst>
      <p:ext uri="{BB962C8B-B14F-4D97-AF65-F5344CB8AC3E}">
        <p14:creationId xmlns="" xmlns:p14="http://schemas.microsoft.com/office/powerpoint/2010/main" val="3383626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dirty="0" smtClean="0">
                <a:solidFill>
                  <a:srgbClr val="0070C0"/>
                </a:solidFill>
              </a:rPr>
              <a:t>Food Security:</a:t>
            </a:r>
            <a:r>
              <a:rPr lang="en-US" dirty="0">
                <a:solidFill>
                  <a:srgbClr val="0070C0"/>
                </a:solidFill>
              </a:rPr>
              <a:t/>
            </a:r>
            <a:br>
              <a:rPr lang="en-US" dirty="0">
                <a:solidFill>
                  <a:srgbClr val="0070C0"/>
                </a:solidFill>
              </a:rPr>
            </a:br>
            <a:r>
              <a:rPr lang="en-US" dirty="0" smtClean="0">
                <a:solidFill>
                  <a:srgbClr val="0070C0"/>
                </a:solidFill>
              </a:rPr>
              <a:t>Changed World Food Equation</a:t>
            </a:r>
            <a:endParaRPr lang="en-US" dirty="0">
              <a:solidFill>
                <a:srgbClr val="0070C0"/>
              </a:solidFill>
            </a:endParaRPr>
          </a:p>
        </p:txBody>
      </p:sp>
      <p:graphicFrame>
        <p:nvGraphicFramePr>
          <p:cNvPr id="7" name="Table 6"/>
          <p:cNvGraphicFramePr>
            <a:graphicFrameLocks noGrp="1"/>
          </p:cNvGraphicFramePr>
          <p:nvPr/>
        </p:nvGraphicFramePr>
        <p:xfrm>
          <a:off x="1371600" y="1905000"/>
          <a:ext cx="6096000" cy="4454164"/>
        </p:xfrm>
        <a:graphic>
          <a:graphicData uri="http://schemas.openxmlformats.org/drawingml/2006/table">
            <a:tbl>
              <a:tblPr firstRow="1" bandRow="1">
                <a:tableStyleId>{5C22544A-7EE6-4342-B048-85BDC9FD1C3A}</a:tableStyleId>
              </a:tblPr>
              <a:tblGrid>
                <a:gridCol w="1898754"/>
                <a:gridCol w="2098623"/>
                <a:gridCol w="2098623"/>
              </a:tblGrid>
              <a:tr h="585736">
                <a:tc>
                  <a:txBody>
                    <a:bodyPr/>
                    <a:lstStyle/>
                    <a:p>
                      <a:r>
                        <a:rPr lang="de-DE" sz="3200" dirty="0" smtClean="0"/>
                        <a:t>Supply</a:t>
                      </a:r>
                      <a:endParaRPr lang="de-DE" sz="3200" dirty="0"/>
                    </a:p>
                  </a:txBody>
                  <a:tcPr/>
                </a:tc>
                <a:tc>
                  <a:txBody>
                    <a:bodyPr/>
                    <a:lstStyle/>
                    <a:p>
                      <a:endParaRPr lang="de-DE" sz="3200" dirty="0"/>
                    </a:p>
                  </a:txBody>
                  <a:tcPr/>
                </a:tc>
                <a:tc>
                  <a:txBody>
                    <a:bodyPr/>
                    <a:lstStyle/>
                    <a:p>
                      <a:r>
                        <a:rPr lang="de-DE" sz="3200" dirty="0" smtClean="0"/>
                        <a:t>Demand</a:t>
                      </a:r>
                      <a:endParaRPr lang="de-DE" sz="3200" dirty="0"/>
                    </a:p>
                  </a:txBody>
                  <a:tcPr/>
                </a:tc>
              </a:tr>
              <a:tr h="375076">
                <a:tc>
                  <a:txBody>
                    <a:bodyPr/>
                    <a:lstStyle/>
                    <a:p>
                      <a:r>
                        <a:rPr lang="de-DE" dirty="0" smtClean="0"/>
                        <a:t>Water Scarcity</a:t>
                      </a:r>
                      <a:endParaRPr lang="de-DE" dirty="0"/>
                    </a:p>
                  </a:txBody>
                  <a:tcPr/>
                </a:tc>
                <a:tc>
                  <a:txBody>
                    <a:bodyPr/>
                    <a:lstStyle/>
                    <a:p>
                      <a:endParaRPr lang="de-DE" dirty="0"/>
                    </a:p>
                  </a:txBody>
                  <a:tcPr/>
                </a:tc>
                <a:tc>
                  <a:txBody>
                    <a:bodyPr/>
                    <a:lstStyle/>
                    <a:p>
                      <a:r>
                        <a:rPr lang="de-DE" dirty="0" smtClean="0"/>
                        <a:t>Population Growth</a:t>
                      </a:r>
                      <a:endParaRPr lang="de-DE" dirty="0"/>
                    </a:p>
                  </a:txBody>
                  <a:tcPr/>
                </a:tc>
              </a:tr>
              <a:tr h="375076">
                <a:tc>
                  <a:txBody>
                    <a:bodyPr/>
                    <a:lstStyle/>
                    <a:p>
                      <a:r>
                        <a:rPr lang="de-DE" dirty="0" smtClean="0"/>
                        <a:t>Land Degradation</a:t>
                      </a:r>
                      <a:endParaRPr lang="de-DE" dirty="0"/>
                    </a:p>
                  </a:txBody>
                  <a:tcPr/>
                </a:tc>
                <a:tc>
                  <a:txBody>
                    <a:bodyPr/>
                    <a:lstStyle/>
                    <a:p>
                      <a:endParaRPr lang="de-DE" dirty="0"/>
                    </a:p>
                  </a:txBody>
                  <a:tcPr/>
                </a:tc>
                <a:tc>
                  <a:txBody>
                    <a:bodyPr/>
                    <a:lstStyle/>
                    <a:p>
                      <a:r>
                        <a:rPr lang="de-DE" dirty="0" smtClean="0"/>
                        <a:t>Income Growth</a:t>
                      </a:r>
                      <a:endParaRPr lang="de-DE" dirty="0"/>
                    </a:p>
                  </a:txBody>
                  <a:tcPr/>
                </a:tc>
              </a:tr>
              <a:tr h="543115">
                <a:tc>
                  <a:txBody>
                    <a:bodyPr/>
                    <a:lstStyle/>
                    <a:p>
                      <a:r>
                        <a:rPr lang="de-DE" dirty="0" smtClean="0"/>
                        <a:t>Inputs and Transport Costs</a:t>
                      </a:r>
                      <a:endParaRPr lang="de-DE" dirty="0"/>
                    </a:p>
                  </a:txBody>
                  <a:tcPr/>
                </a:tc>
                <a:tc>
                  <a:txBody>
                    <a:bodyPr/>
                    <a:lstStyle/>
                    <a:p>
                      <a:endParaRPr lang="de-DE" dirty="0"/>
                    </a:p>
                  </a:txBody>
                  <a:tcPr/>
                </a:tc>
                <a:tc>
                  <a:txBody>
                    <a:bodyPr/>
                    <a:lstStyle/>
                    <a:p>
                      <a:r>
                        <a:rPr lang="de-DE" dirty="0" smtClean="0"/>
                        <a:t>Poverty and Inequality</a:t>
                      </a:r>
                      <a:endParaRPr lang="de-DE" dirty="0"/>
                    </a:p>
                  </a:txBody>
                  <a:tcPr/>
                </a:tc>
              </a:tr>
              <a:tr h="698290">
                <a:tc>
                  <a:txBody>
                    <a:bodyPr/>
                    <a:lstStyle/>
                    <a:p>
                      <a:r>
                        <a:rPr lang="de-DE" dirty="0" smtClean="0"/>
                        <a:t>Climate Change</a:t>
                      </a:r>
                      <a:endParaRPr lang="de-DE" dirty="0"/>
                    </a:p>
                  </a:txBody>
                  <a:tcPr/>
                </a:tc>
                <a:tc>
                  <a:txBody>
                    <a:bodyPr/>
                    <a:lstStyle/>
                    <a:p>
                      <a:r>
                        <a:rPr lang="de-DE" sz="4800" dirty="0" smtClean="0"/>
                        <a:t>     =</a:t>
                      </a:r>
                      <a:endParaRPr lang="de-DE" sz="4800" dirty="0"/>
                    </a:p>
                  </a:txBody>
                  <a:tcPr/>
                </a:tc>
                <a:tc>
                  <a:txBody>
                    <a:bodyPr/>
                    <a:lstStyle/>
                    <a:p>
                      <a:r>
                        <a:rPr lang="de-DE" dirty="0" smtClean="0"/>
                        <a:t>Consumer Behaviour</a:t>
                      </a:r>
                      <a:endParaRPr lang="de-DE" dirty="0"/>
                    </a:p>
                  </a:txBody>
                  <a:tcPr/>
                </a:tc>
              </a:tr>
              <a:tr h="543115">
                <a:tc>
                  <a:txBody>
                    <a:bodyPr/>
                    <a:lstStyle/>
                    <a:p>
                      <a:r>
                        <a:rPr lang="de-DE" dirty="0" smtClean="0"/>
                        <a:t>Farm Structure</a:t>
                      </a:r>
                      <a:r>
                        <a:rPr lang="de-DE" baseline="0" dirty="0" smtClean="0"/>
                        <a:t> and Labor</a:t>
                      </a:r>
                      <a:endParaRPr lang="de-DE" dirty="0"/>
                    </a:p>
                  </a:txBody>
                  <a:tcPr/>
                </a:tc>
                <a:tc>
                  <a:txBody>
                    <a:bodyPr/>
                    <a:lstStyle/>
                    <a:p>
                      <a:endParaRPr lang="de-DE" dirty="0"/>
                    </a:p>
                  </a:txBody>
                  <a:tcPr/>
                </a:tc>
                <a:tc>
                  <a:txBody>
                    <a:bodyPr/>
                    <a:lstStyle/>
                    <a:p>
                      <a:r>
                        <a:rPr lang="de-DE" dirty="0" smtClean="0"/>
                        <a:t>Bioenergy</a:t>
                      </a:r>
                      <a:endParaRPr lang="de-DE" dirty="0"/>
                    </a:p>
                  </a:txBody>
                  <a:tcPr/>
                </a:tc>
              </a:tr>
              <a:tr h="375076">
                <a:tc>
                  <a:txBody>
                    <a:bodyPr/>
                    <a:lstStyle/>
                    <a:p>
                      <a:r>
                        <a:rPr lang="de-DE" dirty="0" smtClean="0"/>
                        <a:t>Technology</a:t>
                      </a:r>
                      <a:endParaRPr lang="de-DE" dirty="0"/>
                    </a:p>
                  </a:txBody>
                  <a:tcPr/>
                </a:tc>
                <a:tc>
                  <a:txBody>
                    <a:bodyPr/>
                    <a:lstStyle/>
                    <a:p>
                      <a:endParaRPr lang="de-DE" dirty="0"/>
                    </a:p>
                  </a:txBody>
                  <a:tcPr/>
                </a:tc>
                <a:tc>
                  <a:txBody>
                    <a:bodyPr/>
                    <a:lstStyle/>
                    <a:p>
                      <a:r>
                        <a:rPr lang="de-DE" dirty="0" smtClean="0"/>
                        <a:t>Biomass (CO2)</a:t>
                      </a:r>
                      <a:endParaRPr lang="de-DE" dirty="0"/>
                    </a:p>
                  </a:txBody>
                  <a:tcPr/>
                </a:tc>
              </a:tr>
              <a:tr h="543115">
                <a:tc>
                  <a:txBody>
                    <a:bodyPr/>
                    <a:lstStyle/>
                    <a:p>
                      <a:r>
                        <a:rPr lang="de-DE" dirty="0" smtClean="0"/>
                        <a:t>Less Capital (Financial Crisis)</a:t>
                      </a:r>
                      <a:endParaRPr lang="de-DE" dirty="0"/>
                    </a:p>
                  </a:txBody>
                  <a:tcPr/>
                </a:tc>
                <a:tc>
                  <a:txBody>
                    <a:bodyPr/>
                    <a:lstStyle/>
                    <a:p>
                      <a:endParaRPr lang="de-DE" dirty="0"/>
                    </a:p>
                  </a:txBody>
                  <a:tcPr/>
                </a:tc>
                <a:tc>
                  <a:txBody>
                    <a:bodyPr/>
                    <a:lstStyle/>
                    <a:p>
                      <a:endParaRPr lang="de-DE" dirty="0"/>
                    </a:p>
                  </a:txBody>
                  <a:tcPr/>
                </a:tc>
              </a:tr>
            </a:tbl>
          </a:graphicData>
        </a:graphic>
      </p:graphicFrame>
      <p:sp>
        <p:nvSpPr>
          <p:cNvPr id="9" name="Round Single Corner Rectangle 8"/>
          <p:cNvSpPr/>
          <p:nvPr/>
        </p:nvSpPr>
        <p:spPr>
          <a:xfrm>
            <a:off x="0" y="18288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Picture 3"/>
          <p:cNvPicPr>
            <a:picLocks noChangeAspect="1" noChangeArrowheads="1"/>
          </p:cNvPicPr>
          <p:nvPr/>
        </p:nvPicPr>
        <p:blipFill>
          <a:blip r:embed="rId3" cstate="print"/>
          <a:srcRect/>
          <a:stretch>
            <a:fillRect/>
          </a:stretch>
        </p:blipFill>
        <p:spPr bwMode="auto">
          <a:xfrm>
            <a:off x="152400" y="152400"/>
            <a:ext cx="533400" cy="537920"/>
          </a:xfrm>
          <a:prstGeom prst="rect">
            <a:avLst/>
          </a:prstGeom>
          <a:noFill/>
          <a:ln w="9525">
            <a:noFill/>
            <a:miter lim="800000"/>
            <a:headEnd/>
            <a:tailEnd/>
          </a:ln>
          <a:effectLst/>
        </p:spPr>
      </p:pic>
      <p:sp>
        <p:nvSpPr>
          <p:cNvPr id="11" name="Slide Number Placeholder 10"/>
          <p:cNvSpPr>
            <a:spLocks noGrp="1"/>
          </p:cNvSpPr>
          <p:nvPr>
            <p:ph type="sldNum" sz="quarter" idx="12"/>
          </p:nvPr>
        </p:nvSpPr>
        <p:spPr/>
        <p:txBody>
          <a:bodyPr/>
          <a:lstStyle/>
          <a:p>
            <a:fld id="{F66A48A1-3095-4171-A950-A7DEA799A8AD}" type="slidenum">
              <a:rPr lang="en-US" smtClean="0"/>
              <a:pPr/>
              <a:t>4</a:t>
            </a:fld>
            <a:endParaRPr lang="en-US"/>
          </a:p>
        </p:txBody>
      </p:sp>
    </p:spTree>
    <p:extLst>
      <p:ext uri="{BB962C8B-B14F-4D97-AF65-F5344CB8AC3E}">
        <p14:creationId xmlns="" xmlns:p14="http://schemas.microsoft.com/office/powerpoint/2010/main" val="1691456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Water Scarcity and Food Security</a:t>
            </a:r>
            <a:endParaRPr lang="en-US" dirty="0">
              <a:solidFill>
                <a:srgbClr val="0070C0"/>
              </a:solidFill>
            </a:endParaRPr>
          </a:p>
        </p:txBody>
      </p:sp>
      <p:sp>
        <p:nvSpPr>
          <p:cNvPr id="3" name="Content Placeholder 2"/>
          <p:cNvSpPr>
            <a:spLocks noGrp="1"/>
          </p:cNvSpPr>
          <p:nvPr>
            <p:ph idx="1"/>
          </p:nvPr>
        </p:nvSpPr>
        <p:spPr>
          <a:xfrm>
            <a:off x="457200" y="1676400"/>
            <a:ext cx="8229600" cy="4267200"/>
          </a:xfrm>
        </p:spPr>
        <p:txBody>
          <a:bodyPr>
            <a:noAutofit/>
          </a:bodyPr>
          <a:lstStyle/>
          <a:p>
            <a:r>
              <a:rPr lang="en-US" dirty="0" smtClean="0"/>
              <a:t>With continued increase in population, limits are being met on the basic resource needed to produce food</a:t>
            </a:r>
          </a:p>
          <a:p>
            <a:r>
              <a:rPr lang="en-US" dirty="0" smtClean="0"/>
              <a:t>World food production is now consistently outpacing consumption</a:t>
            </a:r>
          </a:p>
          <a:p>
            <a:r>
              <a:rPr lang="en-US" dirty="0" smtClean="0"/>
              <a:t>In 2008 food security came at its lowest ebb </a:t>
            </a:r>
          </a:p>
          <a:p>
            <a:r>
              <a:rPr lang="en-US" dirty="0" smtClean="0"/>
              <a:t>Volatile food prices, Increasing droughts</a:t>
            </a:r>
          </a:p>
        </p:txBody>
      </p:sp>
      <p:sp>
        <p:nvSpPr>
          <p:cNvPr id="4" name="Round Single Corner Rectangle 3"/>
          <p:cNvSpPr/>
          <p:nvPr/>
        </p:nvSpPr>
        <p:spPr>
          <a:xfrm>
            <a:off x="0" y="13716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Picture 3"/>
          <p:cNvPicPr>
            <a:picLocks noChangeAspect="1" noChangeArrowheads="1"/>
          </p:cNvPicPr>
          <p:nvPr/>
        </p:nvPicPr>
        <p:blipFill>
          <a:blip r:embed="rId2" cstate="print"/>
          <a:srcRect/>
          <a:stretch>
            <a:fillRect/>
          </a:stretch>
        </p:blipFill>
        <p:spPr bwMode="auto">
          <a:xfrm>
            <a:off x="152400" y="152400"/>
            <a:ext cx="533400" cy="53792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F66A48A1-3095-4171-A950-A7DEA799A8AD}" type="slidenum">
              <a:rPr lang="en-US" smtClean="0"/>
              <a:pPr/>
              <a:t>5</a:t>
            </a:fld>
            <a:endParaRPr lang="en-US"/>
          </a:p>
        </p:txBody>
      </p:sp>
    </p:spTree>
    <p:extLst>
      <p:ext uri="{BB962C8B-B14F-4D97-AF65-F5344CB8AC3E}">
        <p14:creationId xmlns="" xmlns:p14="http://schemas.microsoft.com/office/powerpoint/2010/main" val="1155814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dirty="0" smtClean="0">
                <a:solidFill>
                  <a:srgbClr val="0070C0"/>
                </a:solidFill>
              </a:rPr>
              <a:t>Global food chain and population:  </a:t>
            </a:r>
            <a:r>
              <a:rPr lang="en-US" dirty="0">
                <a:solidFill>
                  <a:srgbClr val="0070C0"/>
                </a:solidFill>
              </a:rPr>
              <a:t>P</a:t>
            </a:r>
            <a:r>
              <a:rPr lang="en-US" dirty="0" smtClean="0">
                <a:solidFill>
                  <a:srgbClr val="0070C0"/>
                </a:solidFill>
              </a:rPr>
              <a:t>opulation growth linkages</a:t>
            </a:r>
            <a:endParaRPr lang="en-US" dirty="0">
              <a:solidFill>
                <a:srgbClr val="0070C0"/>
              </a:solidFill>
            </a:endParaRPr>
          </a:p>
        </p:txBody>
      </p:sp>
      <p:pic>
        <p:nvPicPr>
          <p:cNvPr id="2050" name="Picture 2"/>
          <p:cNvPicPr>
            <a:picLocks noGrp="1" noChangeAspect="1" noChangeArrowheads="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2209800"/>
            <a:ext cx="8691880" cy="449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ound Single Corner Rectangle 3"/>
          <p:cNvSpPr/>
          <p:nvPr/>
        </p:nvSpPr>
        <p:spPr>
          <a:xfrm>
            <a:off x="0" y="19812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Picture 3"/>
          <p:cNvPicPr>
            <a:picLocks noChangeAspect="1" noChangeArrowheads="1"/>
          </p:cNvPicPr>
          <p:nvPr/>
        </p:nvPicPr>
        <p:blipFill>
          <a:blip r:embed="rId4" cstate="print"/>
          <a:srcRect/>
          <a:stretch>
            <a:fillRect/>
          </a:stretch>
        </p:blipFill>
        <p:spPr bwMode="auto">
          <a:xfrm>
            <a:off x="152400" y="152400"/>
            <a:ext cx="533400" cy="53792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F66A48A1-3095-4171-A950-A7DEA799A8AD}" type="slidenum">
              <a:rPr lang="en-US" smtClean="0"/>
              <a:pPr/>
              <a:t>6</a:t>
            </a:fld>
            <a:endParaRPr lang="en-US"/>
          </a:p>
        </p:txBody>
      </p:sp>
      <p:sp>
        <p:nvSpPr>
          <p:cNvPr id="3" name="Rectangle 2"/>
          <p:cNvSpPr/>
          <p:nvPr/>
        </p:nvSpPr>
        <p:spPr>
          <a:xfrm>
            <a:off x="1676400" y="6553200"/>
            <a:ext cx="3507692" cy="215444"/>
          </a:xfrm>
          <a:prstGeom prst="rect">
            <a:avLst/>
          </a:prstGeom>
        </p:spPr>
        <p:txBody>
          <a:bodyPr wrap="none">
            <a:spAutoFit/>
          </a:bodyPr>
          <a:lstStyle/>
          <a:p>
            <a:r>
              <a:rPr lang="en-US" sz="800" dirty="0">
                <a:solidFill>
                  <a:srgbClr val="000000"/>
                </a:solidFill>
                <a:latin typeface="AdvGulliv-R"/>
              </a:rPr>
              <a:t>Global food chain and human population growth (</a:t>
            </a:r>
            <a:r>
              <a:rPr lang="en-US" sz="800" dirty="0">
                <a:solidFill>
                  <a:srgbClr val="000066"/>
                </a:solidFill>
                <a:latin typeface="AdvGulliv-R"/>
              </a:rPr>
              <a:t>Khan and </a:t>
            </a:r>
            <a:r>
              <a:rPr lang="en-US" sz="800" dirty="0" err="1">
                <a:solidFill>
                  <a:srgbClr val="000066"/>
                </a:solidFill>
                <a:latin typeface="AdvGulliv-R"/>
              </a:rPr>
              <a:t>Hanjra</a:t>
            </a:r>
            <a:r>
              <a:rPr lang="en-US" sz="800" dirty="0">
                <a:solidFill>
                  <a:srgbClr val="000066"/>
                </a:solidFill>
                <a:latin typeface="AdvGulliv-R"/>
              </a:rPr>
              <a:t>, 2009</a:t>
            </a:r>
            <a:endParaRPr lang="en-US" dirty="0"/>
          </a:p>
        </p:txBody>
      </p:sp>
    </p:spTree>
    <p:extLst>
      <p:ext uri="{BB962C8B-B14F-4D97-AF65-F5344CB8AC3E}">
        <p14:creationId xmlns="" xmlns:p14="http://schemas.microsoft.com/office/powerpoint/2010/main" val="1480434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solidFill>
                  <a:srgbClr val="0070C0"/>
                </a:solidFill>
              </a:rPr>
              <a:t>Water Scarcity and Food Security</a:t>
            </a:r>
            <a:endParaRPr lang="en-US" dirty="0">
              <a:solidFill>
                <a:srgbClr val="0070C0"/>
              </a:solidFill>
            </a:endParaRPr>
          </a:p>
        </p:txBody>
      </p:sp>
      <p:sp>
        <p:nvSpPr>
          <p:cNvPr id="5" name="Content Placeholder 2"/>
          <p:cNvSpPr>
            <a:spLocks noGrp="1"/>
          </p:cNvSpPr>
          <p:nvPr>
            <p:ph idx="1"/>
          </p:nvPr>
        </p:nvSpPr>
        <p:spPr>
          <a:xfrm>
            <a:off x="457200" y="1676400"/>
            <a:ext cx="8229600" cy="2743200"/>
          </a:xfrm>
        </p:spPr>
        <p:txBody>
          <a:bodyPr>
            <a:noAutofit/>
          </a:bodyPr>
          <a:lstStyle/>
          <a:p>
            <a:r>
              <a:rPr lang="en-US" dirty="0"/>
              <a:t>W</a:t>
            </a:r>
            <a:r>
              <a:rPr lang="en-US" dirty="0" smtClean="0"/>
              <a:t>ater gap will leave a food gap and affect global food security</a:t>
            </a:r>
            <a:r>
              <a:rPr lang="de-DE" dirty="0" smtClean="0"/>
              <a:t> severely</a:t>
            </a:r>
          </a:p>
          <a:p>
            <a:r>
              <a:rPr lang="en-US" dirty="0" smtClean="0"/>
              <a:t>Food crisis unless fundamental policy changes are made in future </a:t>
            </a:r>
            <a:r>
              <a:rPr lang="de-DE" dirty="0" smtClean="0"/>
              <a:t>water use</a:t>
            </a:r>
            <a:endParaRPr lang="en-US" dirty="0" smtClean="0"/>
          </a:p>
          <a:p>
            <a:endParaRPr lang="en-US" dirty="0"/>
          </a:p>
        </p:txBody>
      </p:sp>
      <p:sp>
        <p:nvSpPr>
          <p:cNvPr id="6" name="Round Single Corner Rectangle 5"/>
          <p:cNvSpPr/>
          <p:nvPr/>
        </p:nvSpPr>
        <p:spPr>
          <a:xfrm>
            <a:off x="0" y="13716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Picture 3"/>
          <p:cNvPicPr>
            <a:picLocks noChangeAspect="1" noChangeArrowheads="1"/>
          </p:cNvPicPr>
          <p:nvPr/>
        </p:nvPicPr>
        <p:blipFill>
          <a:blip r:embed="rId2" cstate="print"/>
          <a:srcRect/>
          <a:stretch>
            <a:fillRect/>
          </a:stretch>
        </p:blipFill>
        <p:spPr bwMode="auto">
          <a:xfrm>
            <a:off x="152400" y="152400"/>
            <a:ext cx="533400" cy="53792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F66A48A1-3095-4171-A950-A7DEA799A8A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r>
              <a:rPr lang="en-US" dirty="0" smtClean="0">
                <a:solidFill>
                  <a:srgbClr val="0070C0"/>
                </a:solidFill>
              </a:rPr>
              <a:t>  World water demand to 2050 </a:t>
            </a:r>
            <a:br>
              <a:rPr lang="en-US" dirty="0" smtClean="0">
                <a:solidFill>
                  <a:srgbClr val="0070C0"/>
                </a:solidFill>
              </a:rPr>
            </a:br>
            <a:endParaRPr lang="en-US" dirty="0">
              <a:solidFill>
                <a:srgbClr val="0070C0"/>
              </a:solidFill>
            </a:endParaRPr>
          </a:p>
        </p:txBody>
      </p:sp>
      <p:pic>
        <p:nvPicPr>
          <p:cNvPr id="1026" name="Picture 2"/>
          <p:cNvPicPr>
            <a:picLocks noGrp="1" noChangeAspect="1" noChangeArrowheads="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81200" y="1752600"/>
            <a:ext cx="5029200" cy="502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ound Single Corner Rectangle 4"/>
          <p:cNvSpPr/>
          <p:nvPr/>
        </p:nvSpPr>
        <p:spPr>
          <a:xfrm>
            <a:off x="0" y="13716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tangle 3"/>
          <p:cNvSpPr/>
          <p:nvPr/>
        </p:nvSpPr>
        <p:spPr>
          <a:xfrm>
            <a:off x="76200" y="6197025"/>
            <a:ext cx="6858000" cy="584775"/>
          </a:xfrm>
          <a:prstGeom prst="rect">
            <a:avLst/>
          </a:prstGeom>
        </p:spPr>
        <p:txBody>
          <a:bodyPr wrap="square">
            <a:spAutoFit/>
          </a:bodyPr>
          <a:lstStyle/>
          <a:p>
            <a:r>
              <a:rPr lang="da-DK" sz="1600" dirty="0" smtClean="0"/>
              <a:t>Source: de Fraiture et al., 2007; </a:t>
            </a:r>
          </a:p>
          <a:p>
            <a:r>
              <a:rPr lang="da-DK" sz="1600" dirty="0" smtClean="0"/>
              <a:t>Molden, 2007; Molden et al., 2007</a:t>
            </a:r>
            <a:endParaRPr lang="de-DE" sz="1600" dirty="0"/>
          </a:p>
        </p:txBody>
      </p:sp>
      <p:pic>
        <p:nvPicPr>
          <p:cNvPr id="6" name="Picture 3"/>
          <p:cNvPicPr>
            <a:picLocks noChangeAspect="1" noChangeArrowheads="1"/>
          </p:cNvPicPr>
          <p:nvPr/>
        </p:nvPicPr>
        <p:blipFill>
          <a:blip r:embed="rId4" cstate="print"/>
          <a:srcRect/>
          <a:stretch>
            <a:fillRect/>
          </a:stretch>
        </p:blipFill>
        <p:spPr bwMode="auto">
          <a:xfrm>
            <a:off x="152400" y="152400"/>
            <a:ext cx="533400" cy="537920"/>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F66A48A1-3095-4171-A950-A7DEA799A8AD}" type="slidenum">
              <a:rPr lang="en-US" smtClean="0"/>
              <a:pPr/>
              <a:t>8</a:t>
            </a:fld>
            <a:endParaRPr lang="en-US"/>
          </a:p>
        </p:txBody>
      </p:sp>
    </p:spTree>
    <p:extLst>
      <p:ext uri="{BB962C8B-B14F-4D97-AF65-F5344CB8AC3E}">
        <p14:creationId xmlns="" xmlns:p14="http://schemas.microsoft.com/office/powerpoint/2010/main" val="3223732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Nexus Approaches– A web</a:t>
            </a:r>
            <a:endParaRPr lang="en-US" dirty="0">
              <a:solidFill>
                <a:srgbClr val="0070C0"/>
              </a:solidFill>
            </a:endParaRPr>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en-GB" sz="3200" dirty="0" smtClean="0">
                <a:solidFill>
                  <a:srgbClr val="000000"/>
                </a:solidFill>
                <a:ea typeface="Times New Roman"/>
              </a:rPr>
              <a:t>The interconnectedness of global   food and water availability, food and water security calls for joint global responsibility and cooperation</a:t>
            </a:r>
            <a:endParaRPr lang="en-US" sz="3200" dirty="0" smtClean="0">
              <a:solidFill>
                <a:prstClr val="black"/>
              </a:solidFill>
            </a:endParaRPr>
          </a:p>
          <a:p>
            <a:pPr marL="342900" indent="-342900">
              <a:spcBef>
                <a:spcPct val="20000"/>
              </a:spcBef>
              <a:buFont typeface="Arial" pitchFamily="34" charset="0"/>
              <a:buChar char="•"/>
            </a:pPr>
            <a:r>
              <a:rPr lang="en-GB" sz="3200" dirty="0" smtClean="0">
                <a:solidFill>
                  <a:srgbClr val="000000"/>
                </a:solidFill>
                <a:ea typeface="Times New Roman"/>
              </a:rPr>
              <a:t>Policy- and decision-making requires a nexus   approach that reduces trade-offs and builds </a:t>
            </a:r>
            <a:r>
              <a:rPr lang="en-GB" sz="3200" dirty="0" smtClean="0">
                <a:solidFill>
                  <a:srgbClr val="000000"/>
                </a:solidFill>
                <a:ea typeface="Times New Roman"/>
                <a:cs typeface="Times New Roman"/>
              </a:rPr>
              <a:t>synergies</a:t>
            </a:r>
            <a:r>
              <a:rPr lang="en-GB" sz="3200" dirty="0" smtClean="0">
                <a:solidFill>
                  <a:srgbClr val="000000"/>
                </a:solidFill>
                <a:ea typeface="Times New Roman"/>
              </a:rPr>
              <a:t> across sectors</a:t>
            </a:r>
            <a:endParaRPr lang="en-GB" sz="3200" dirty="0" smtClean="0">
              <a:solidFill>
                <a:srgbClr val="000000"/>
              </a:solidFill>
            </a:endParaRPr>
          </a:p>
          <a:p>
            <a:pPr marL="342900" indent="-342900">
              <a:spcBef>
                <a:spcPct val="20000"/>
              </a:spcBef>
              <a:buFont typeface="Arial" pitchFamily="34" charset="0"/>
              <a:buChar char="•"/>
              <a:defRPr/>
            </a:pPr>
            <a:r>
              <a:rPr lang="en-US" sz="3200" dirty="0" smtClean="0"/>
              <a:t>Water-Food nexus approaches are needed to tap opportunities and avoid risks</a:t>
            </a:r>
          </a:p>
          <a:p>
            <a:pPr marL="342900" indent="-342900">
              <a:spcBef>
                <a:spcPct val="20000"/>
              </a:spcBef>
              <a:buFont typeface="Arial" pitchFamily="34" charset="0"/>
              <a:buChar char="•"/>
              <a:defRPr/>
            </a:pPr>
            <a:endParaRPr lang="en-US" sz="3200" dirty="0">
              <a:solidFill>
                <a:prstClr val="black"/>
              </a:solidFill>
            </a:endParaRPr>
          </a:p>
        </p:txBody>
      </p:sp>
      <p:sp>
        <p:nvSpPr>
          <p:cNvPr id="7" name="Round Single Corner Rectangle 6"/>
          <p:cNvSpPr/>
          <p:nvPr/>
        </p:nvSpPr>
        <p:spPr>
          <a:xfrm>
            <a:off x="0" y="1295400"/>
            <a:ext cx="9144000" cy="76200"/>
          </a:xfrm>
          <a:prstGeom prst="round1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p:cNvPicPr>
            <a:picLocks noChangeAspect="1" noChangeArrowheads="1"/>
          </p:cNvPicPr>
          <p:nvPr/>
        </p:nvPicPr>
        <p:blipFill>
          <a:blip r:embed="rId3" cstate="print"/>
          <a:srcRect/>
          <a:stretch>
            <a:fillRect/>
          </a:stretch>
        </p:blipFill>
        <p:spPr bwMode="auto">
          <a:xfrm>
            <a:off x="152400" y="152400"/>
            <a:ext cx="533400" cy="537920"/>
          </a:xfrm>
          <a:prstGeom prst="rect">
            <a:avLst/>
          </a:prstGeom>
          <a:noFill/>
          <a:ln w="9525">
            <a:noFill/>
            <a:miter lim="800000"/>
            <a:headEnd/>
            <a:tailEnd/>
          </a:ln>
          <a:effectLst/>
        </p:spPr>
      </p:pic>
      <p:sp>
        <p:nvSpPr>
          <p:cNvPr id="9" name="Slide Number Placeholder 8"/>
          <p:cNvSpPr>
            <a:spLocks noGrp="1"/>
          </p:cNvSpPr>
          <p:nvPr>
            <p:ph type="sldNum" sz="quarter" idx="12"/>
          </p:nvPr>
        </p:nvSpPr>
        <p:spPr/>
        <p:txBody>
          <a:bodyPr/>
          <a:lstStyle/>
          <a:p>
            <a:fld id="{F66A48A1-3095-4171-A950-A7DEA799A8AD}"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 xmlns:p14="http://schemas.microsoft.com/office/powerpoint/2010/main" val="3870908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1297</Words>
  <Application>Microsoft Office PowerPoint</Application>
  <PresentationFormat>On-screen Show (4:3)</PresentationFormat>
  <Paragraphs>180</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FOOD SECURITY THROUGH THE WATER LENS</vt:lpstr>
      <vt:lpstr>Global Water Supply and Demand</vt:lpstr>
      <vt:lpstr>Challenges</vt:lpstr>
      <vt:lpstr>Food Security: Changed World Food Equation</vt:lpstr>
      <vt:lpstr>Water Scarcity and Food Security</vt:lpstr>
      <vt:lpstr>Global food chain and population:  Population growth linkages</vt:lpstr>
      <vt:lpstr>Water Scarcity and Food Security</vt:lpstr>
      <vt:lpstr>  World water demand to 2050  </vt:lpstr>
      <vt:lpstr>Nexus Approaches– A web</vt:lpstr>
      <vt:lpstr>Water Governance</vt:lpstr>
      <vt:lpstr>  Virtual Water Trade - Global food trade and food security linkages</vt:lpstr>
      <vt:lpstr>  Virtual Water Trade - Global food Trade and Food security linkages</vt:lpstr>
      <vt:lpstr>Ten countries top-ranked in terms of their water use (a) and  scarce-water use (b)</vt:lpstr>
      <vt:lpstr>Ten countries top-ranked in terms of their water footprint (a) and scarce-water footprint (b)</vt:lpstr>
      <vt:lpstr>Ten countries top-ranked in terms of their net imports of water (a) and scarce-water (b)</vt:lpstr>
      <vt:lpstr>Ten countries top-ranked in terms of their net exports of water (a) and scarce-water (b)</vt:lpstr>
      <vt:lpstr>Slide 17</vt:lpstr>
      <vt:lpstr>Determinants of virtual water import</vt:lpstr>
      <vt:lpstr>Slide 19</vt:lpstr>
      <vt:lpstr>Need more information.....</vt:lpstr>
      <vt:lpstr>Role of Earth Observation</vt:lpstr>
      <vt:lpstr>Role of Earth Observation</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SECURITY THROUGH WATER LENS</dc:title>
  <dc:creator>Anik Bhaduri</dc:creator>
  <cp:lastModifiedBy>Anik Bhaduri</cp:lastModifiedBy>
  <cp:revision>65</cp:revision>
  <dcterms:created xsi:type="dcterms:W3CDTF">2012-08-08T09:31:15Z</dcterms:created>
  <dcterms:modified xsi:type="dcterms:W3CDTF">2012-08-30T05:55:49Z</dcterms:modified>
</cp:coreProperties>
</file>